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6" r:id="rId6"/>
    <p:sldId id="261" r:id="rId7"/>
    <p:sldId id="262" r:id="rId8"/>
    <p:sldId id="267" r:id="rId9"/>
    <p:sldId id="263"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F17B8F-F70A-4EC7-A9B3-937FD259C301}" v="65" dt="2025-05-18T19:49:28.4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7320" autoAdjust="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ya ranjan" userId="33d849c337a0ed17" providerId="LiveId" clId="{A3F17B8F-F70A-4EC7-A9B3-937FD259C301}"/>
    <pc:docChg chg="undo custSel addSld modSld sldOrd">
      <pc:chgData name="Arya ranjan" userId="33d849c337a0ed17" providerId="LiveId" clId="{A3F17B8F-F70A-4EC7-A9B3-937FD259C301}" dt="2025-05-18T19:50:28.827" v="407" actId="1076"/>
      <pc:docMkLst>
        <pc:docMk/>
      </pc:docMkLst>
      <pc:sldChg chg="modSp mod">
        <pc:chgData name="Arya ranjan" userId="33d849c337a0ed17" providerId="LiveId" clId="{A3F17B8F-F70A-4EC7-A9B3-937FD259C301}" dt="2025-05-18T19:50:28.827" v="407" actId="1076"/>
        <pc:sldMkLst>
          <pc:docMk/>
          <pc:sldMk cId="2655863514" sldId="257"/>
        </pc:sldMkLst>
        <pc:spChg chg="mod">
          <ac:chgData name="Arya ranjan" userId="33d849c337a0ed17" providerId="LiveId" clId="{A3F17B8F-F70A-4EC7-A9B3-937FD259C301}" dt="2025-04-25T06:16:45.881" v="0" actId="20577"/>
          <ac:spMkLst>
            <pc:docMk/>
            <pc:sldMk cId="2655863514" sldId="257"/>
            <ac:spMk id="11" creationId="{32317644-6DC9-BEC1-B161-057D29CFD8F2}"/>
          </ac:spMkLst>
        </pc:spChg>
        <pc:spChg chg="mod">
          <ac:chgData name="Arya ranjan" userId="33d849c337a0ed17" providerId="LiveId" clId="{A3F17B8F-F70A-4EC7-A9B3-937FD259C301}" dt="2025-05-18T19:50:28.827" v="407" actId="1076"/>
          <ac:spMkLst>
            <pc:docMk/>
            <pc:sldMk cId="2655863514" sldId="257"/>
            <ac:spMk id="16" creationId="{14B55471-504A-2D25-FFC5-070E0F659FB2}"/>
          </ac:spMkLst>
        </pc:spChg>
      </pc:sldChg>
      <pc:sldChg chg="modTransition">
        <pc:chgData name="Arya ranjan" userId="33d849c337a0ed17" providerId="LiveId" clId="{A3F17B8F-F70A-4EC7-A9B3-937FD259C301}" dt="2025-05-18T19:49:19.116" v="403"/>
        <pc:sldMkLst>
          <pc:docMk/>
          <pc:sldMk cId="3562614949" sldId="258"/>
        </pc:sldMkLst>
      </pc:sldChg>
      <pc:sldChg chg="modSp">
        <pc:chgData name="Arya ranjan" userId="33d849c337a0ed17" providerId="LiveId" clId="{A3F17B8F-F70A-4EC7-A9B3-937FD259C301}" dt="2025-05-18T19:35:42.012" v="259" actId="20578"/>
        <pc:sldMkLst>
          <pc:docMk/>
          <pc:sldMk cId="2832878638" sldId="260"/>
        </pc:sldMkLst>
        <pc:spChg chg="mod">
          <ac:chgData name="Arya ranjan" userId="33d849c337a0ed17" providerId="LiveId" clId="{A3F17B8F-F70A-4EC7-A9B3-937FD259C301}" dt="2025-05-18T19:35:42.012" v="259" actId="20578"/>
          <ac:spMkLst>
            <pc:docMk/>
            <pc:sldMk cId="2832878638" sldId="260"/>
            <ac:spMk id="6" creationId="{C9E34082-5D8A-3A22-F188-7929E13299C2}"/>
          </ac:spMkLst>
        </pc:spChg>
      </pc:sldChg>
      <pc:sldChg chg="addSp delSp modSp new mod modTransition">
        <pc:chgData name="Arya ranjan" userId="33d849c337a0ed17" providerId="LiveId" clId="{A3F17B8F-F70A-4EC7-A9B3-937FD259C301}" dt="2025-05-18T19:49:28.482" v="406"/>
        <pc:sldMkLst>
          <pc:docMk/>
          <pc:sldMk cId="555960787" sldId="266"/>
        </pc:sldMkLst>
        <pc:spChg chg="add del mod">
          <ac:chgData name="Arya ranjan" userId="33d849c337a0ed17" providerId="LiveId" clId="{A3F17B8F-F70A-4EC7-A9B3-937FD259C301}" dt="2025-05-18T19:26:05.772" v="6"/>
          <ac:spMkLst>
            <pc:docMk/>
            <pc:sldMk cId="555960787" sldId="266"/>
            <ac:spMk id="3" creationId="{B92E2DD0-B6C4-7563-6771-1616D32621BF}"/>
          </ac:spMkLst>
        </pc:spChg>
        <pc:spChg chg="add mod">
          <ac:chgData name="Arya ranjan" userId="33d849c337a0ed17" providerId="LiveId" clId="{A3F17B8F-F70A-4EC7-A9B3-937FD259C301}" dt="2025-05-18T19:39:34.257" v="299" actId="1076"/>
          <ac:spMkLst>
            <pc:docMk/>
            <pc:sldMk cId="555960787" sldId="266"/>
            <ac:spMk id="4" creationId="{AC29C8A1-041E-F981-A339-FA5BBD3786E4}"/>
          </ac:spMkLst>
        </pc:spChg>
        <pc:spChg chg="add del mod">
          <ac:chgData name="Arya ranjan" userId="33d849c337a0ed17" providerId="LiveId" clId="{A3F17B8F-F70A-4EC7-A9B3-937FD259C301}" dt="2025-05-18T19:31:37.426" v="77"/>
          <ac:spMkLst>
            <pc:docMk/>
            <pc:sldMk cId="555960787" sldId="266"/>
            <ac:spMk id="5" creationId="{56454CBE-6E3D-A414-43A8-7E99D961CD4D}"/>
          </ac:spMkLst>
        </pc:spChg>
        <pc:spChg chg="add mod">
          <ac:chgData name="Arya ranjan" userId="33d849c337a0ed17" providerId="LiveId" clId="{A3F17B8F-F70A-4EC7-A9B3-937FD259C301}" dt="2025-05-18T19:30:48.195" v="54" actId="6549"/>
          <ac:spMkLst>
            <pc:docMk/>
            <pc:sldMk cId="555960787" sldId="266"/>
            <ac:spMk id="6" creationId="{23222373-88E4-B4ED-9469-2BABE73BB578}"/>
          </ac:spMkLst>
        </pc:spChg>
        <pc:spChg chg="add">
          <ac:chgData name="Arya ranjan" userId="33d849c337a0ed17" providerId="LiveId" clId="{A3F17B8F-F70A-4EC7-A9B3-937FD259C301}" dt="2025-05-18T19:31:03.113" v="73"/>
          <ac:spMkLst>
            <pc:docMk/>
            <pc:sldMk cId="555960787" sldId="266"/>
            <ac:spMk id="7" creationId="{B9107957-4B1E-1759-3041-772EFBCCA78B}"/>
          </ac:spMkLst>
        </pc:spChg>
        <pc:spChg chg="add del mod">
          <ac:chgData name="Arya ranjan" userId="33d849c337a0ed17" providerId="LiveId" clId="{A3F17B8F-F70A-4EC7-A9B3-937FD259C301}" dt="2025-05-18T19:31:37.428" v="79"/>
          <ac:spMkLst>
            <pc:docMk/>
            <pc:sldMk cId="555960787" sldId="266"/>
            <ac:spMk id="8" creationId="{3931A2F5-C283-E784-8EB1-7BA82A4E332E}"/>
          </ac:spMkLst>
        </pc:spChg>
        <pc:spChg chg="add">
          <ac:chgData name="Arya ranjan" userId="33d849c337a0ed17" providerId="LiveId" clId="{A3F17B8F-F70A-4EC7-A9B3-937FD259C301}" dt="2025-05-18T19:31:31.982" v="75"/>
          <ac:spMkLst>
            <pc:docMk/>
            <pc:sldMk cId="555960787" sldId="266"/>
            <ac:spMk id="9" creationId="{58446934-1F40-5EB3-D2F9-113E6AF7CB98}"/>
          </ac:spMkLst>
        </pc:spChg>
        <pc:spChg chg="add mod">
          <ac:chgData name="Arya ranjan" userId="33d849c337a0ed17" providerId="LiveId" clId="{A3F17B8F-F70A-4EC7-A9B3-937FD259C301}" dt="2025-05-18T19:39:49.712" v="300" actId="1076"/>
          <ac:spMkLst>
            <pc:docMk/>
            <pc:sldMk cId="555960787" sldId="266"/>
            <ac:spMk id="10" creationId="{EB827670-BC9B-90F4-DA02-3C861E151214}"/>
          </ac:spMkLst>
        </pc:spChg>
        <pc:spChg chg="add">
          <ac:chgData name="Arya ranjan" userId="33d849c337a0ed17" providerId="LiveId" clId="{A3F17B8F-F70A-4EC7-A9B3-937FD259C301}" dt="2025-05-18T19:32:43.130" v="96"/>
          <ac:spMkLst>
            <pc:docMk/>
            <pc:sldMk cId="555960787" sldId="266"/>
            <ac:spMk id="11" creationId="{341B275A-C4A7-03BB-DB5E-6F770543737A}"/>
          </ac:spMkLst>
        </pc:spChg>
        <pc:spChg chg="add mod">
          <ac:chgData name="Arya ranjan" userId="33d849c337a0ed17" providerId="LiveId" clId="{A3F17B8F-F70A-4EC7-A9B3-937FD259C301}" dt="2025-05-18T19:39:29.950" v="298" actId="1076"/>
          <ac:spMkLst>
            <pc:docMk/>
            <pc:sldMk cId="555960787" sldId="266"/>
            <ac:spMk id="12" creationId="{E3A9B7D9-230E-09CE-2DB0-63EAD0FBCE1C}"/>
          </ac:spMkLst>
        </pc:spChg>
        <pc:picChg chg="add mod">
          <ac:chgData name="Arya ranjan" userId="33d849c337a0ed17" providerId="LiveId" clId="{A3F17B8F-F70A-4EC7-A9B3-937FD259C301}" dt="2025-05-18T19:32:02.656" v="81" actId="14100"/>
          <ac:picMkLst>
            <pc:docMk/>
            <pc:sldMk cId="555960787" sldId="266"/>
            <ac:picMk id="2" creationId="{B5F6F0FB-2BC3-70E9-58E5-95C95884FB11}"/>
          </ac:picMkLst>
        </pc:picChg>
      </pc:sldChg>
      <pc:sldChg chg="addSp delSp modSp new mod ord modTransition modAnim">
        <pc:chgData name="Arya ranjan" userId="33d849c337a0ed17" providerId="LiveId" clId="{A3F17B8F-F70A-4EC7-A9B3-937FD259C301}" dt="2025-05-18T19:47:51.862" v="391"/>
        <pc:sldMkLst>
          <pc:docMk/>
          <pc:sldMk cId="3120148698" sldId="267"/>
        </pc:sldMkLst>
        <pc:spChg chg="add mod">
          <ac:chgData name="Arya ranjan" userId="33d849c337a0ed17" providerId="LiveId" clId="{A3F17B8F-F70A-4EC7-A9B3-937FD259C301}" dt="2025-05-18T19:43:14.266" v="340" actId="1076"/>
          <ac:spMkLst>
            <pc:docMk/>
            <pc:sldMk cId="3120148698" sldId="267"/>
            <ac:spMk id="3" creationId="{5B4FF48F-EB46-AEA9-F94F-2F09D826D5D5}"/>
          </ac:spMkLst>
        </pc:spChg>
        <pc:picChg chg="add mod">
          <ac:chgData name="Arya ranjan" userId="33d849c337a0ed17" providerId="LiveId" clId="{A3F17B8F-F70A-4EC7-A9B3-937FD259C301}" dt="2025-05-18T19:41:06.016" v="304"/>
          <ac:picMkLst>
            <pc:docMk/>
            <pc:sldMk cId="3120148698" sldId="267"/>
            <ac:picMk id="2" creationId="{964E2D01-FD02-C388-77BA-9E8376E95314}"/>
          </ac:picMkLst>
        </pc:picChg>
        <pc:picChg chg="add del mod">
          <ac:chgData name="Arya ranjan" userId="33d849c337a0ed17" providerId="LiveId" clId="{A3F17B8F-F70A-4EC7-A9B3-937FD259C301}" dt="2025-05-18T19:43:48.290" v="344" actId="478"/>
          <ac:picMkLst>
            <pc:docMk/>
            <pc:sldMk cId="3120148698" sldId="267"/>
            <ac:picMk id="5" creationId="{D1A98EAF-DAC9-2351-F486-3ECA93197A94}"/>
          </ac:picMkLst>
        </pc:picChg>
        <pc:picChg chg="add mod modCrop">
          <ac:chgData name="Arya ranjan" userId="33d849c337a0ed17" providerId="LiveId" clId="{A3F17B8F-F70A-4EC7-A9B3-937FD259C301}" dt="2025-05-18T19:46:07.584" v="362" actId="1076"/>
          <ac:picMkLst>
            <pc:docMk/>
            <pc:sldMk cId="3120148698" sldId="267"/>
            <ac:picMk id="7" creationId="{7E6337FF-0EA2-DE1C-1A02-2508ED285F6C}"/>
          </ac:picMkLst>
        </pc:picChg>
      </pc:sldChg>
    </pc:docChg>
  </pc:docChgLst>
</pc:chgInfo>
</file>

<file path=ppt/media/image1.png>
</file>

<file path=ppt/media/image2.png>
</file>

<file path=ppt/media/image3.png>
</file>

<file path=ppt/media/image4.jp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A3101-9D09-529F-5002-93A658B7ED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7685900-55CE-822B-7761-98DF1C2F7D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61C1341-5CE0-4209-13CA-3FAE9C3CC628}"/>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5" name="Footer Placeholder 4">
            <a:extLst>
              <a:ext uri="{FF2B5EF4-FFF2-40B4-BE49-F238E27FC236}">
                <a16:creationId xmlns:a16="http://schemas.microsoft.com/office/drawing/2014/main" id="{76CA366C-F112-B3BE-840E-7518913BED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687581-88A1-2054-D60F-312DCD96072B}"/>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33173084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99A54-5BBA-AF60-458E-C25C20FC100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AB494D9-5F31-BD5A-F7E2-F82F9F5A5F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4896EC-B00B-DFC1-8323-5291663C91EB}"/>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5" name="Footer Placeholder 4">
            <a:extLst>
              <a:ext uri="{FF2B5EF4-FFF2-40B4-BE49-F238E27FC236}">
                <a16:creationId xmlns:a16="http://schemas.microsoft.com/office/drawing/2014/main" id="{BEC07805-0133-C21A-28BD-AB954DDC4D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E3D2AB-7CB8-AA38-5598-158DD9E68298}"/>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193967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094929-796B-FC25-B074-78A1876288F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86F5504-06EC-41B6-AEEF-617BCB0AE7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96FE33-104C-2CB0-D7A0-DBB977CEFDE5}"/>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5" name="Footer Placeholder 4">
            <a:extLst>
              <a:ext uri="{FF2B5EF4-FFF2-40B4-BE49-F238E27FC236}">
                <a16:creationId xmlns:a16="http://schemas.microsoft.com/office/drawing/2014/main" id="{9896DB2F-583A-7A5F-4151-737EE10AAB6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3692F1-4261-BE00-76F3-0547B323A329}"/>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838402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81F77-E3A8-15D8-93FF-CC0E295CBB9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DFBBAD7-417E-BE97-85F8-74E6522448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0F89D70-2D18-B382-0AE2-6A80B59CB6FC}"/>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5" name="Footer Placeholder 4">
            <a:extLst>
              <a:ext uri="{FF2B5EF4-FFF2-40B4-BE49-F238E27FC236}">
                <a16:creationId xmlns:a16="http://schemas.microsoft.com/office/drawing/2014/main" id="{175683EE-6DD4-4867-8DD3-78DD523DD8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88AB2E2-85FB-60DE-B40F-9F06CB9351C0}"/>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14499642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A79A5-9FFE-FAFB-2D6B-D34C15EAA6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D87F161-87E6-B267-37C5-2A400A9F8D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F5E3AC-E66A-CA27-A080-529CC74830CC}"/>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5" name="Footer Placeholder 4">
            <a:extLst>
              <a:ext uri="{FF2B5EF4-FFF2-40B4-BE49-F238E27FC236}">
                <a16:creationId xmlns:a16="http://schemas.microsoft.com/office/drawing/2014/main" id="{00A0ABE3-89F0-7E91-CD65-97300C3FEA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D96FA18-1639-1E6F-07F2-71A02B03367D}"/>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2764829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5BFA9-22BB-5347-1C67-C790E32C5BC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AECBDCB-C3D4-1C6A-4475-9D45BAC8ABA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45F95F1-3E01-714C-6EE1-41089AC58A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6106A60-40A7-4A62-78F2-5404079F4CF7}"/>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6" name="Footer Placeholder 5">
            <a:extLst>
              <a:ext uri="{FF2B5EF4-FFF2-40B4-BE49-F238E27FC236}">
                <a16:creationId xmlns:a16="http://schemas.microsoft.com/office/drawing/2014/main" id="{254F16F4-F1E2-CFFD-B417-DE4DD28F9B7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8FBC1A2-C8D5-5AAD-5184-F5E082863FED}"/>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2991339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79E48-839D-2AF5-F7A7-188610BD62A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9470B35-D60D-57EA-6488-0E0BB7EA47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858858-8E9B-038A-085B-B6C0A76DFA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AA1AF12-A9B6-7544-60CB-2DF78BA1BF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F149AD-2711-5E21-E60C-AC5D6AEAC8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7EA8D89-D906-B220-6CB3-04935478B0BA}"/>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8" name="Footer Placeholder 7">
            <a:extLst>
              <a:ext uri="{FF2B5EF4-FFF2-40B4-BE49-F238E27FC236}">
                <a16:creationId xmlns:a16="http://schemas.microsoft.com/office/drawing/2014/main" id="{4114C8FE-FD55-58CC-10DD-584663579C5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38269EB-206C-5FF0-CD8F-501596A18A40}"/>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1581399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32971-CE25-FCB8-26C0-E785CC25063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B2FC8B2-F96D-1D1F-86F6-79926249E7B1}"/>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4" name="Footer Placeholder 3">
            <a:extLst>
              <a:ext uri="{FF2B5EF4-FFF2-40B4-BE49-F238E27FC236}">
                <a16:creationId xmlns:a16="http://schemas.microsoft.com/office/drawing/2014/main" id="{FF3B7C9B-E0A2-E8BB-7BDE-7C7D7720516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C140DD8-36A3-E6F8-57B1-380CD02B2EF4}"/>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3759754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BCE355-503A-DD30-09A9-7FDB8C0F5E44}"/>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3" name="Footer Placeholder 2">
            <a:extLst>
              <a:ext uri="{FF2B5EF4-FFF2-40B4-BE49-F238E27FC236}">
                <a16:creationId xmlns:a16="http://schemas.microsoft.com/office/drawing/2014/main" id="{9762D1F3-CAE2-C4AC-8047-6E282F8F24B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89B56DA-F7C9-55DC-575B-CB6C8A606453}"/>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970790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9D35C-9F6C-42C4-59C7-AA63B21E30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F825EDD-109D-BB45-ACD5-03527D78E9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E32AA00-C79F-0C00-EFE1-CAF7F30A52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EEE9C0-7E1C-B4F9-A383-BDF3166D261F}"/>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6" name="Footer Placeholder 5">
            <a:extLst>
              <a:ext uri="{FF2B5EF4-FFF2-40B4-BE49-F238E27FC236}">
                <a16:creationId xmlns:a16="http://schemas.microsoft.com/office/drawing/2014/main" id="{83E60211-DDE7-309B-A760-C147EE824B9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5C8ECA5-A319-2B75-A097-B9EB3ED24D82}"/>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816033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D02A6-7553-67C2-DED2-EEC3D764FE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4705494-00FE-1F8B-0226-7C00C28B60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DA1B73C-C791-D6EC-9C45-FE97483943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9EA587-DAAA-FF54-0238-36CA0C3F3C5A}"/>
              </a:ext>
            </a:extLst>
          </p:cNvPr>
          <p:cNvSpPr>
            <a:spLocks noGrp="1"/>
          </p:cNvSpPr>
          <p:nvPr>
            <p:ph type="dt" sz="half" idx="10"/>
          </p:nvPr>
        </p:nvSpPr>
        <p:spPr/>
        <p:txBody>
          <a:bodyPr/>
          <a:lstStyle/>
          <a:p>
            <a:fld id="{0BE07FEB-F1B1-4E8F-8A8E-E28D7E9F89B0}" type="datetimeFigureOut">
              <a:rPr lang="en-IN" smtClean="0"/>
              <a:t>19-05-2025</a:t>
            </a:fld>
            <a:endParaRPr lang="en-IN"/>
          </a:p>
        </p:txBody>
      </p:sp>
      <p:sp>
        <p:nvSpPr>
          <p:cNvPr id="6" name="Footer Placeholder 5">
            <a:extLst>
              <a:ext uri="{FF2B5EF4-FFF2-40B4-BE49-F238E27FC236}">
                <a16:creationId xmlns:a16="http://schemas.microsoft.com/office/drawing/2014/main" id="{1F11E144-6A1B-0A24-97E3-2F48C52313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8F5185D-B6BD-6DC4-763E-4306E642B312}"/>
              </a:ext>
            </a:extLst>
          </p:cNvPr>
          <p:cNvSpPr>
            <a:spLocks noGrp="1"/>
          </p:cNvSpPr>
          <p:nvPr>
            <p:ph type="sldNum" sz="quarter" idx="12"/>
          </p:nvPr>
        </p:nvSpPr>
        <p:spPr/>
        <p:txBody>
          <a:bodyPr/>
          <a:lstStyle/>
          <a:p>
            <a:fld id="{2FBF81CC-04C9-41EB-8317-9B8DC6FCE6E6}" type="slidenum">
              <a:rPr lang="en-IN" smtClean="0"/>
              <a:t>‹#›</a:t>
            </a:fld>
            <a:endParaRPr lang="en-IN"/>
          </a:p>
        </p:txBody>
      </p:sp>
    </p:spTree>
    <p:extLst>
      <p:ext uri="{BB962C8B-B14F-4D97-AF65-F5344CB8AC3E}">
        <p14:creationId xmlns:p14="http://schemas.microsoft.com/office/powerpoint/2010/main" val="10972693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B2A78E-79B8-C205-BDEE-458701FA6B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01D90FD-9A45-C3F9-CE11-2804BDCE9A2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5657B9-D75B-956A-E6A5-C3E47135D2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E07FEB-F1B1-4E8F-8A8E-E28D7E9F89B0}" type="datetimeFigureOut">
              <a:rPr lang="en-IN" smtClean="0"/>
              <a:t>19-05-2025</a:t>
            </a:fld>
            <a:endParaRPr lang="en-IN"/>
          </a:p>
        </p:txBody>
      </p:sp>
      <p:sp>
        <p:nvSpPr>
          <p:cNvPr id="5" name="Footer Placeholder 4">
            <a:extLst>
              <a:ext uri="{FF2B5EF4-FFF2-40B4-BE49-F238E27FC236}">
                <a16:creationId xmlns:a16="http://schemas.microsoft.com/office/drawing/2014/main" id="{F84CDAB6-3B6D-E01E-BDAE-D482B3031E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19D7028-CDC9-E328-C555-CB47641D3C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BF81CC-04C9-41EB-8317-9B8DC6FCE6E6}" type="slidenum">
              <a:rPr lang="en-IN" smtClean="0"/>
              <a:t>‹#›</a:t>
            </a:fld>
            <a:endParaRPr lang="en-IN"/>
          </a:p>
        </p:txBody>
      </p:sp>
    </p:spTree>
    <p:extLst>
      <p:ext uri="{BB962C8B-B14F-4D97-AF65-F5344CB8AC3E}">
        <p14:creationId xmlns:p14="http://schemas.microsoft.com/office/powerpoint/2010/main" val="36030495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C10E7E1-065A-F306-0A52-006ABB3F2B0E}"/>
              </a:ext>
            </a:extLst>
          </p:cNvPr>
          <p:cNvPicPr>
            <a:picLocks noChangeAspect="1"/>
          </p:cNvPicPr>
          <p:nvPr/>
        </p:nvPicPr>
        <p:blipFill>
          <a:blip r:embed="rId2"/>
          <a:stretch>
            <a:fillRect/>
          </a:stretch>
        </p:blipFill>
        <p:spPr>
          <a:xfrm>
            <a:off x="0" y="0"/>
            <a:ext cx="13031755" cy="6858000"/>
          </a:xfrm>
          <a:prstGeom prst="rect">
            <a:avLst/>
          </a:prstGeom>
        </p:spPr>
      </p:pic>
      <p:sp>
        <p:nvSpPr>
          <p:cNvPr id="9" name="TextBox 8">
            <a:extLst>
              <a:ext uri="{FF2B5EF4-FFF2-40B4-BE49-F238E27FC236}">
                <a16:creationId xmlns:a16="http://schemas.microsoft.com/office/drawing/2014/main" id="{10BB7CED-6610-2639-A4E3-DCFDA7D5B92F}"/>
              </a:ext>
            </a:extLst>
          </p:cNvPr>
          <p:cNvSpPr txBox="1"/>
          <p:nvPr/>
        </p:nvSpPr>
        <p:spPr>
          <a:xfrm>
            <a:off x="1063690" y="581484"/>
            <a:ext cx="10123713" cy="1938992"/>
          </a:xfrm>
          <a:prstGeom prst="rect">
            <a:avLst/>
          </a:prstGeom>
          <a:noFill/>
        </p:spPr>
        <p:txBody>
          <a:bodyPr wrap="square">
            <a:spAutoFit/>
          </a:bodyPr>
          <a:lstStyle/>
          <a:p>
            <a:pPr algn="just"/>
            <a:r>
              <a:rPr lang="en-US" sz="2400" b="1" dirty="0">
                <a:solidFill>
                  <a:schemeClr val="bg1"/>
                </a:solidFill>
              </a:rPr>
              <a:t>                                         </a:t>
            </a:r>
            <a:r>
              <a:rPr lang="en-US" sz="4400" b="1" u="sng" dirty="0">
                <a:solidFill>
                  <a:schemeClr val="accent6">
                    <a:lumMod val="20000"/>
                    <a:lumOff val="80000"/>
                  </a:schemeClr>
                </a:solidFill>
              </a:rPr>
              <a:t>PROJECT TITLE</a:t>
            </a:r>
          </a:p>
          <a:p>
            <a:pPr algn="just"/>
            <a:endParaRPr lang="en-US" sz="2400" b="1" u="sng" dirty="0">
              <a:solidFill>
                <a:schemeClr val="accent6">
                  <a:lumMod val="20000"/>
                  <a:lumOff val="80000"/>
                </a:schemeClr>
              </a:solidFill>
            </a:endParaRPr>
          </a:p>
          <a:p>
            <a:pPr algn="just"/>
            <a:endParaRPr lang="en-US" sz="1200" b="1" dirty="0">
              <a:solidFill>
                <a:schemeClr val="bg1"/>
              </a:solidFill>
            </a:endParaRPr>
          </a:p>
          <a:p>
            <a:pPr algn="just"/>
            <a:r>
              <a:rPr lang="en-US" sz="1200" b="1" dirty="0">
                <a:solidFill>
                  <a:schemeClr val="bg1"/>
                </a:solidFill>
                <a:latin typeface="Berlin Sans FB Demi" panose="020E0802020502020306" pitchFamily="34" charset="0"/>
              </a:rPr>
              <a:t>      </a:t>
            </a:r>
            <a:r>
              <a:rPr lang="en-US" sz="4000" b="1" dirty="0">
                <a:solidFill>
                  <a:schemeClr val="bg1"/>
                </a:solidFill>
                <a:latin typeface="Berlin Sans FB Demi" panose="020E0802020502020306" pitchFamily="34" charset="0"/>
              </a:rPr>
              <a:t>EFFICIENT CPU SCHEDULING SIMULATOR</a:t>
            </a:r>
            <a:endParaRPr lang="en-IN" sz="1200" dirty="0"/>
          </a:p>
        </p:txBody>
      </p:sp>
      <p:sp>
        <p:nvSpPr>
          <p:cNvPr id="11" name="TextBox 10">
            <a:extLst>
              <a:ext uri="{FF2B5EF4-FFF2-40B4-BE49-F238E27FC236}">
                <a16:creationId xmlns:a16="http://schemas.microsoft.com/office/drawing/2014/main" id="{32317644-6DC9-BEC1-B161-057D29CFD8F2}"/>
              </a:ext>
            </a:extLst>
          </p:cNvPr>
          <p:cNvSpPr txBox="1"/>
          <p:nvPr/>
        </p:nvSpPr>
        <p:spPr>
          <a:xfrm>
            <a:off x="454868" y="5090241"/>
            <a:ext cx="4592993" cy="923330"/>
          </a:xfrm>
          <a:prstGeom prst="rect">
            <a:avLst/>
          </a:prstGeom>
          <a:noFill/>
        </p:spPr>
        <p:txBody>
          <a:bodyPr wrap="square">
            <a:spAutoFit/>
          </a:bodyPr>
          <a:lstStyle/>
          <a:p>
            <a:r>
              <a:rPr lang="en-US" sz="1800" b="1" dirty="0">
                <a:solidFill>
                  <a:schemeClr val="accent4">
                    <a:lumMod val="40000"/>
                    <a:lumOff val="60000"/>
                  </a:schemeClr>
                </a:solidFill>
                <a:latin typeface="Berlin Sans FB Demi" panose="020E0802020502020306" pitchFamily="34" charset="0"/>
              </a:rPr>
              <a:t>Project mentor:- </a:t>
            </a:r>
            <a:r>
              <a:rPr lang="en-US" sz="1800" b="1" dirty="0">
                <a:solidFill>
                  <a:schemeClr val="bg1"/>
                </a:solidFill>
                <a:latin typeface="Berlin Sans FB Demi" panose="020E0802020502020306" pitchFamily="34" charset="0"/>
              </a:rPr>
              <a:t>Dr. Dinesh Dobhal </a:t>
            </a:r>
            <a:endParaRPr lang="en-IN" dirty="0"/>
          </a:p>
          <a:p>
            <a:r>
              <a:rPr lang="en-US" sz="1800" b="1" dirty="0">
                <a:solidFill>
                  <a:schemeClr val="accent4">
                    <a:lumMod val="40000"/>
                    <a:lumOff val="60000"/>
                  </a:schemeClr>
                </a:solidFill>
                <a:latin typeface="Berlin Sans FB Demi" panose="020E0802020502020306" pitchFamily="34" charset="0"/>
              </a:rPr>
              <a:t>Team Name:- </a:t>
            </a:r>
            <a:r>
              <a:rPr lang="en-US" sz="1800" b="1" dirty="0">
                <a:solidFill>
                  <a:schemeClr val="bg1"/>
                </a:solidFill>
                <a:latin typeface="Berlin Sans FB Demi" panose="020E0802020502020306" pitchFamily="34" charset="0"/>
              </a:rPr>
              <a:t>Code Wizards</a:t>
            </a:r>
          </a:p>
          <a:p>
            <a:r>
              <a:rPr lang="en-US" sz="1800" b="1" dirty="0">
                <a:solidFill>
                  <a:schemeClr val="accent4">
                    <a:lumMod val="40000"/>
                    <a:lumOff val="60000"/>
                  </a:schemeClr>
                </a:solidFill>
                <a:latin typeface="Berlin Sans FB Demi" panose="020E0802020502020306" pitchFamily="34" charset="0"/>
              </a:rPr>
              <a:t>Team Code:- </a:t>
            </a:r>
            <a:r>
              <a:rPr lang="en-US" sz="1800" b="1" dirty="0">
                <a:solidFill>
                  <a:schemeClr val="bg1"/>
                </a:solidFill>
                <a:latin typeface="Berlin Sans FB Demi" panose="020E0802020502020306" pitchFamily="34" charset="0"/>
              </a:rPr>
              <a:t>OS_SE_IV_12</a:t>
            </a:r>
            <a:endParaRPr lang="en-US" b="1" dirty="0">
              <a:solidFill>
                <a:schemeClr val="bg1"/>
              </a:solidFill>
              <a:latin typeface="Berlin Sans FB Demi" panose="020E0802020502020306" pitchFamily="34" charset="0"/>
            </a:endParaRPr>
          </a:p>
        </p:txBody>
      </p:sp>
      <p:sp>
        <p:nvSpPr>
          <p:cNvPr id="13" name="TextBox 12">
            <a:extLst>
              <a:ext uri="{FF2B5EF4-FFF2-40B4-BE49-F238E27FC236}">
                <a16:creationId xmlns:a16="http://schemas.microsoft.com/office/drawing/2014/main" id="{A2E44A32-C9F9-7CC1-2672-E6633C455D03}"/>
              </a:ext>
            </a:extLst>
          </p:cNvPr>
          <p:cNvSpPr txBox="1"/>
          <p:nvPr/>
        </p:nvSpPr>
        <p:spPr>
          <a:xfrm>
            <a:off x="5626359" y="4522190"/>
            <a:ext cx="6565641" cy="646331"/>
          </a:xfrm>
          <a:prstGeom prst="rect">
            <a:avLst/>
          </a:prstGeom>
          <a:noFill/>
        </p:spPr>
        <p:txBody>
          <a:bodyPr wrap="square">
            <a:spAutoFit/>
          </a:bodyPr>
          <a:lstStyle/>
          <a:p>
            <a:endParaRPr lang="en-IN" dirty="0">
              <a:solidFill>
                <a:schemeClr val="bg1"/>
              </a:solidFill>
              <a:latin typeface="Berlin Sans FB Demi" panose="020E0802020502020306" pitchFamily="34" charset="0"/>
            </a:endParaRPr>
          </a:p>
          <a:p>
            <a:r>
              <a:rPr lang="en-IN" dirty="0"/>
              <a:t>                                                                                                     </a:t>
            </a:r>
          </a:p>
        </p:txBody>
      </p:sp>
      <p:sp>
        <p:nvSpPr>
          <p:cNvPr id="15" name="TextBox 14">
            <a:extLst>
              <a:ext uri="{FF2B5EF4-FFF2-40B4-BE49-F238E27FC236}">
                <a16:creationId xmlns:a16="http://schemas.microsoft.com/office/drawing/2014/main" id="{C95D1953-0413-F524-42AC-87EED4B2110D}"/>
              </a:ext>
            </a:extLst>
          </p:cNvPr>
          <p:cNvSpPr txBox="1"/>
          <p:nvPr/>
        </p:nvSpPr>
        <p:spPr>
          <a:xfrm>
            <a:off x="3277378" y="2327902"/>
            <a:ext cx="6554754" cy="369332"/>
          </a:xfrm>
          <a:prstGeom prst="rect">
            <a:avLst/>
          </a:prstGeom>
          <a:noFill/>
        </p:spPr>
        <p:txBody>
          <a:bodyPr wrap="square">
            <a:spAutoFit/>
          </a:bodyPr>
          <a:lstStyle/>
          <a:p>
            <a:r>
              <a:rPr lang="en-IN" dirty="0"/>
              <a:t>                   </a:t>
            </a:r>
          </a:p>
        </p:txBody>
      </p:sp>
      <p:sp>
        <p:nvSpPr>
          <p:cNvPr id="16" name="TextBox 15">
            <a:extLst>
              <a:ext uri="{FF2B5EF4-FFF2-40B4-BE49-F238E27FC236}">
                <a16:creationId xmlns:a16="http://schemas.microsoft.com/office/drawing/2014/main" id="{14B55471-504A-2D25-FFC5-070E0F659FB2}"/>
              </a:ext>
            </a:extLst>
          </p:cNvPr>
          <p:cNvSpPr txBox="1"/>
          <p:nvPr/>
        </p:nvSpPr>
        <p:spPr>
          <a:xfrm>
            <a:off x="8453535" y="5100936"/>
            <a:ext cx="3834882" cy="1200329"/>
          </a:xfrm>
          <a:prstGeom prst="rect">
            <a:avLst/>
          </a:prstGeom>
          <a:noFill/>
        </p:spPr>
        <p:txBody>
          <a:bodyPr wrap="square" rtlCol="0">
            <a:spAutoFit/>
          </a:bodyPr>
          <a:lstStyle/>
          <a:p>
            <a:r>
              <a:rPr lang="en-US" dirty="0">
                <a:solidFill>
                  <a:schemeClr val="accent4">
                    <a:lumMod val="40000"/>
                    <a:lumOff val="60000"/>
                  </a:schemeClr>
                </a:solidFill>
                <a:latin typeface="Berlin Sans FB Demi" panose="020E0802020502020306" pitchFamily="34" charset="0"/>
              </a:rPr>
              <a:t>Presented By:-  </a:t>
            </a:r>
            <a:r>
              <a:rPr lang="en-US" dirty="0">
                <a:solidFill>
                  <a:schemeClr val="bg1"/>
                </a:solidFill>
                <a:latin typeface="Berlin Sans FB Demi" panose="020E0802020502020306" pitchFamily="34" charset="0"/>
              </a:rPr>
              <a:t>Arya Ranjan</a:t>
            </a:r>
          </a:p>
          <a:p>
            <a:r>
              <a:rPr lang="en-US" dirty="0">
                <a:solidFill>
                  <a:schemeClr val="bg1"/>
                </a:solidFill>
                <a:latin typeface="Berlin Sans FB Demi" panose="020E0802020502020306" pitchFamily="34" charset="0"/>
              </a:rPr>
              <a:t>                            Khushbu </a:t>
            </a:r>
            <a:r>
              <a:rPr lang="en-US" dirty="0" err="1">
                <a:solidFill>
                  <a:schemeClr val="bg1"/>
                </a:solidFill>
                <a:latin typeface="Berlin Sans FB Demi" panose="020E0802020502020306" pitchFamily="34" charset="0"/>
              </a:rPr>
              <a:t>Rauthan</a:t>
            </a:r>
            <a:endParaRPr lang="en-US" dirty="0">
              <a:solidFill>
                <a:schemeClr val="bg1"/>
              </a:solidFill>
              <a:latin typeface="Berlin Sans FB Demi" panose="020E0802020502020306" pitchFamily="34" charset="0"/>
            </a:endParaRPr>
          </a:p>
          <a:p>
            <a:r>
              <a:rPr lang="en-US" dirty="0">
                <a:solidFill>
                  <a:schemeClr val="bg1"/>
                </a:solidFill>
                <a:latin typeface="Berlin Sans FB Demi" panose="020E0802020502020306" pitchFamily="34" charset="0"/>
              </a:rPr>
              <a:t>                            Mahak </a:t>
            </a:r>
            <a:r>
              <a:rPr lang="en-US" dirty="0" err="1">
                <a:solidFill>
                  <a:schemeClr val="bg1"/>
                </a:solidFill>
                <a:latin typeface="Berlin Sans FB Demi" panose="020E0802020502020306" pitchFamily="34" charset="0"/>
              </a:rPr>
              <a:t>Rauthan</a:t>
            </a:r>
            <a:endParaRPr lang="en-US" dirty="0">
              <a:solidFill>
                <a:schemeClr val="bg1"/>
              </a:solidFill>
              <a:latin typeface="Berlin Sans FB Demi" panose="020E0802020502020306" pitchFamily="34" charset="0"/>
            </a:endParaRPr>
          </a:p>
          <a:p>
            <a:r>
              <a:rPr lang="en-US" dirty="0">
                <a:solidFill>
                  <a:schemeClr val="bg1"/>
                </a:solidFill>
                <a:latin typeface="Berlin Sans FB Demi" panose="020E0802020502020306" pitchFamily="34" charset="0"/>
              </a:rPr>
              <a:t>                            Shivani</a:t>
            </a:r>
            <a:endParaRPr lang="en-IN" dirty="0">
              <a:solidFill>
                <a:schemeClr val="bg1"/>
              </a:solidFill>
              <a:latin typeface="Berlin Sans FB Demi" panose="020E0802020502020306" pitchFamily="34" charset="0"/>
            </a:endParaRPr>
          </a:p>
        </p:txBody>
      </p:sp>
      <p:pic>
        <p:nvPicPr>
          <p:cNvPr id="17" name="Picture 16">
            <a:extLst>
              <a:ext uri="{FF2B5EF4-FFF2-40B4-BE49-F238E27FC236}">
                <a16:creationId xmlns:a16="http://schemas.microsoft.com/office/drawing/2014/main" id="{7AA8C9BF-553F-9089-E957-9C143C62E1FB}"/>
              </a:ext>
            </a:extLst>
          </p:cNvPr>
          <p:cNvPicPr>
            <a:picLocks noChangeAspect="1"/>
          </p:cNvPicPr>
          <p:nvPr/>
        </p:nvPicPr>
        <p:blipFill>
          <a:blip r:embed="rId3"/>
          <a:stretch>
            <a:fillRect/>
          </a:stretch>
        </p:blipFill>
        <p:spPr>
          <a:xfrm>
            <a:off x="4817706" y="2784093"/>
            <a:ext cx="1853345" cy="3633531"/>
          </a:xfrm>
          <a:prstGeom prst="rect">
            <a:avLst/>
          </a:prstGeom>
        </p:spPr>
      </p:pic>
    </p:spTree>
    <p:extLst>
      <p:ext uri="{BB962C8B-B14F-4D97-AF65-F5344CB8AC3E}">
        <p14:creationId xmlns:p14="http://schemas.microsoft.com/office/powerpoint/2010/main" val="265586351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56FABBF-BF52-B5C7-A531-81888AA7E43A}"/>
              </a:ext>
            </a:extLst>
          </p:cNvPr>
          <p:cNvPicPr>
            <a:picLocks noChangeAspect="1"/>
          </p:cNvPicPr>
          <p:nvPr/>
        </p:nvPicPr>
        <p:blipFill>
          <a:blip r:embed="rId2"/>
          <a:stretch>
            <a:fillRect/>
          </a:stretch>
        </p:blipFill>
        <p:spPr>
          <a:xfrm>
            <a:off x="0" y="0"/>
            <a:ext cx="12179809" cy="6858000"/>
          </a:xfrm>
          <a:prstGeom prst="rect">
            <a:avLst/>
          </a:prstGeom>
        </p:spPr>
      </p:pic>
      <p:sp>
        <p:nvSpPr>
          <p:cNvPr id="3" name="TextBox 2">
            <a:extLst>
              <a:ext uri="{FF2B5EF4-FFF2-40B4-BE49-F238E27FC236}">
                <a16:creationId xmlns:a16="http://schemas.microsoft.com/office/drawing/2014/main" id="{EFA3C000-085A-7BA6-CDCB-D56A4FB55482}"/>
              </a:ext>
            </a:extLst>
          </p:cNvPr>
          <p:cNvSpPr txBox="1"/>
          <p:nvPr/>
        </p:nvSpPr>
        <p:spPr>
          <a:xfrm>
            <a:off x="1738603" y="326572"/>
            <a:ext cx="8714792" cy="584775"/>
          </a:xfrm>
          <a:prstGeom prst="rect">
            <a:avLst/>
          </a:prstGeom>
          <a:noFill/>
        </p:spPr>
        <p:txBody>
          <a:bodyPr wrap="square" rtlCol="0">
            <a:spAutoFit/>
          </a:bodyPr>
          <a:lstStyle/>
          <a:p>
            <a:r>
              <a:rPr lang="en-US" sz="3200" u="sng" dirty="0">
                <a:solidFill>
                  <a:schemeClr val="bg1"/>
                </a:solidFill>
                <a:latin typeface="Berlin Sans FB Demi" panose="020E0802020502020306" pitchFamily="34" charset="0"/>
              </a:rPr>
              <a:t>ROLES AND RESPONSIBILITIES OF MEMBERS</a:t>
            </a:r>
            <a:endParaRPr lang="en-IN" u="sng" dirty="0">
              <a:solidFill>
                <a:schemeClr val="bg1"/>
              </a:solidFill>
              <a:latin typeface="Berlin Sans FB Demi" panose="020E0802020502020306" pitchFamily="34" charset="0"/>
            </a:endParaRPr>
          </a:p>
        </p:txBody>
      </p:sp>
      <p:sp>
        <p:nvSpPr>
          <p:cNvPr id="4" name="TextBox 3">
            <a:extLst>
              <a:ext uri="{FF2B5EF4-FFF2-40B4-BE49-F238E27FC236}">
                <a16:creationId xmlns:a16="http://schemas.microsoft.com/office/drawing/2014/main" id="{37517DB8-588E-554B-B8DC-B963B69EB3B7}"/>
              </a:ext>
            </a:extLst>
          </p:cNvPr>
          <p:cNvSpPr txBox="1"/>
          <p:nvPr/>
        </p:nvSpPr>
        <p:spPr>
          <a:xfrm>
            <a:off x="1468016" y="1474237"/>
            <a:ext cx="9069355" cy="4549835"/>
          </a:xfrm>
          <a:prstGeom prst="rect">
            <a:avLst/>
          </a:prstGeom>
          <a:noFill/>
        </p:spPr>
        <p:txBody>
          <a:bodyPr wrap="square" rtlCol="0">
            <a:spAutoFit/>
          </a:bodyPr>
          <a:lstStyle/>
          <a:p>
            <a:pPr marL="457200" indent="-457200" algn="just">
              <a:lnSpc>
                <a:spcPct val="150000"/>
              </a:lnSpc>
              <a:buFont typeface="Wingdings" panose="05000000000000000000" pitchFamily="2" charset="2"/>
              <a:buChar char="q"/>
            </a:pPr>
            <a:r>
              <a:rPr lang="en-IN" sz="2800" b="1" dirty="0"/>
              <a:t>Arya Ranjan (Team Leader): </a:t>
            </a:r>
            <a:r>
              <a:rPr lang="en-IN" sz="2800" b="1" dirty="0">
                <a:solidFill>
                  <a:schemeClr val="accent2">
                    <a:lumMod val="40000"/>
                    <a:lumOff val="60000"/>
                  </a:schemeClr>
                </a:solidFill>
              </a:rPr>
              <a:t>GUI design and backend logic, integration, and testing.</a:t>
            </a:r>
          </a:p>
          <a:p>
            <a:pPr marL="457200" indent="-457200" algn="just">
              <a:lnSpc>
                <a:spcPct val="150000"/>
              </a:lnSpc>
              <a:buFont typeface="Wingdings" panose="05000000000000000000" pitchFamily="2" charset="2"/>
              <a:buChar char="q"/>
            </a:pPr>
            <a:r>
              <a:rPr lang="en-IN" sz="2800" b="1" dirty="0"/>
              <a:t>Khushbu </a:t>
            </a:r>
            <a:r>
              <a:rPr lang="en-IN" sz="2800" b="1" dirty="0" err="1"/>
              <a:t>Rauthan</a:t>
            </a:r>
            <a:r>
              <a:rPr lang="en-IN" sz="2800" b="1" dirty="0"/>
              <a:t>: </a:t>
            </a:r>
            <a:r>
              <a:rPr lang="en-IN" sz="2800" b="1" dirty="0">
                <a:solidFill>
                  <a:schemeClr val="accent2">
                    <a:lumMod val="40000"/>
                    <a:lumOff val="60000"/>
                  </a:schemeClr>
                </a:solidFill>
              </a:rPr>
              <a:t>User interaction and UI enhancements.</a:t>
            </a:r>
          </a:p>
          <a:p>
            <a:pPr marL="457200" indent="-457200" algn="just">
              <a:lnSpc>
                <a:spcPct val="150000"/>
              </a:lnSpc>
              <a:buFont typeface="Wingdings" panose="05000000000000000000" pitchFamily="2" charset="2"/>
              <a:buChar char="q"/>
            </a:pPr>
            <a:r>
              <a:rPr lang="en-IN" sz="2800" b="1" dirty="0"/>
              <a:t>Mahak </a:t>
            </a:r>
            <a:r>
              <a:rPr lang="en-IN" sz="2800" b="1" dirty="0" err="1"/>
              <a:t>Rauthan</a:t>
            </a:r>
            <a:r>
              <a:rPr lang="en-IN" sz="2800" b="1" dirty="0"/>
              <a:t>: </a:t>
            </a:r>
            <a:r>
              <a:rPr lang="en-IN" sz="2800" b="1" dirty="0">
                <a:solidFill>
                  <a:schemeClr val="accent2">
                    <a:lumMod val="40000"/>
                    <a:lumOff val="60000"/>
                  </a:schemeClr>
                </a:solidFill>
              </a:rPr>
              <a:t>Process management and algorithm selection.</a:t>
            </a:r>
          </a:p>
          <a:p>
            <a:pPr marL="457200" indent="-457200" algn="just">
              <a:lnSpc>
                <a:spcPct val="150000"/>
              </a:lnSpc>
              <a:buFont typeface="Wingdings" panose="05000000000000000000" pitchFamily="2" charset="2"/>
              <a:buChar char="q"/>
            </a:pPr>
            <a:r>
              <a:rPr lang="en-IN" sz="2800" b="1" dirty="0"/>
              <a:t>Shivani:</a:t>
            </a:r>
            <a:r>
              <a:rPr lang="en-IN" sz="2800" b="1" dirty="0">
                <a:solidFill>
                  <a:schemeClr val="accent2">
                    <a:lumMod val="40000"/>
                    <a:lumOff val="60000"/>
                  </a:schemeClr>
                </a:solidFill>
              </a:rPr>
              <a:t> Algorithm support and result display.</a:t>
            </a:r>
          </a:p>
        </p:txBody>
      </p:sp>
    </p:spTree>
    <p:extLst>
      <p:ext uri="{BB962C8B-B14F-4D97-AF65-F5344CB8AC3E}">
        <p14:creationId xmlns:p14="http://schemas.microsoft.com/office/powerpoint/2010/main" val="37584918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E0B47A-6BC5-A022-B8D3-4F1B1463F3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6927446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7033B02-3D20-79C0-1E71-F19923D59308}"/>
              </a:ext>
            </a:extLst>
          </p:cNvPr>
          <p:cNvPicPr>
            <a:picLocks noChangeAspect="1"/>
          </p:cNvPicPr>
          <p:nvPr/>
        </p:nvPicPr>
        <p:blipFill>
          <a:blip r:embed="rId2"/>
          <a:stretch>
            <a:fillRect/>
          </a:stretch>
        </p:blipFill>
        <p:spPr>
          <a:xfrm>
            <a:off x="12191" y="0"/>
            <a:ext cx="12179809" cy="6858000"/>
          </a:xfrm>
          <a:prstGeom prst="rect">
            <a:avLst/>
          </a:prstGeom>
        </p:spPr>
      </p:pic>
      <p:sp>
        <p:nvSpPr>
          <p:cNvPr id="3" name="TextBox 2">
            <a:extLst>
              <a:ext uri="{FF2B5EF4-FFF2-40B4-BE49-F238E27FC236}">
                <a16:creationId xmlns:a16="http://schemas.microsoft.com/office/drawing/2014/main" id="{ABB0AAA0-E380-5EB3-062E-509DE61BF3D1}"/>
              </a:ext>
            </a:extLst>
          </p:cNvPr>
          <p:cNvSpPr txBox="1"/>
          <p:nvPr/>
        </p:nvSpPr>
        <p:spPr>
          <a:xfrm>
            <a:off x="2028103" y="211466"/>
            <a:ext cx="10151706" cy="584775"/>
          </a:xfrm>
          <a:prstGeom prst="rect">
            <a:avLst/>
          </a:prstGeom>
          <a:noFill/>
        </p:spPr>
        <p:txBody>
          <a:bodyPr wrap="square" rtlCol="0">
            <a:spAutoFit/>
          </a:bodyPr>
          <a:lstStyle/>
          <a:p>
            <a:r>
              <a:rPr lang="en-US" sz="3200" dirty="0">
                <a:solidFill>
                  <a:schemeClr val="bg1"/>
                </a:solidFill>
                <a:latin typeface="Algerian" panose="04020705040A02060702" pitchFamily="82" charset="0"/>
              </a:rPr>
              <a:t>                </a:t>
            </a:r>
            <a:r>
              <a:rPr lang="en-US" sz="3200" u="sng" dirty="0">
                <a:solidFill>
                  <a:schemeClr val="bg1"/>
                </a:solidFill>
                <a:latin typeface="Berlin Sans FB Demi" panose="020E0802020502020306" pitchFamily="34" charset="0"/>
              </a:rPr>
              <a:t>PROJECT OVERVIEW</a:t>
            </a:r>
            <a:endParaRPr lang="en-IN" u="sng" dirty="0">
              <a:solidFill>
                <a:schemeClr val="bg1"/>
              </a:solidFill>
              <a:latin typeface="Berlin Sans FB Demi" panose="020E0802020502020306" pitchFamily="34" charset="0"/>
            </a:endParaRPr>
          </a:p>
        </p:txBody>
      </p:sp>
      <p:sp>
        <p:nvSpPr>
          <p:cNvPr id="4" name="TextBox 3">
            <a:extLst>
              <a:ext uri="{FF2B5EF4-FFF2-40B4-BE49-F238E27FC236}">
                <a16:creationId xmlns:a16="http://schemas.microsoft.com/office/drawing/2014/main" id="{62A61BD0-2C70-9761-AE08-D0EB49418555}"/>
              </a:ext>
            </a:extLst>
          </p:cNvPr>
          <p:cNvSpPr txBox="1"/>
          <p:nvPr/>
        </p:nvSpPr>
        <p:spPr>
          <a:xfrm>
            <a:off x="164841" y="952668"/>
            <a:ext cx="11862318" cy="5693866"/>
          </a:xfrm>
          <a:prstGeom prst="rect">
            <a:avLst/>
          </a:prstGeom>
          <a:noFill/>
        </p:spPr>
        <p:txBody>
          <a:bodyPr wrap="square" rtlCol="0">
            <a:spAutoFit/>
          </a:bodyPr>
          <a:lstStyle/>
          <a:p>
            <a:pPr algn="just"/>
            <a:r>
              <a:rPr lang="en-US" sz="2800" dirty="0">
                <a:solidFill>
                  <a:schemeClr val="bg1"/>
                </a:solidFill>
              </a:rPr>
              <a:t>The CPU Scheduling Simulator is a tool that simulates the execution of multiple CPU scheduling algorithms to help users understand process management and system performance. It allows users to input process details such as name, burst time, arrival time, and priority, and then select one of the following algorithms for simulation:</a:t>
            </a:r>
          </a:p>
          <a:p>
            <a:pPr marL="457200" indent="-457200" algn="just">
              <a:buFont typeface="Wingdings" panose="05000000000000000000" pitchFamily="2" charset="2"/>
              <a:buChar char="Ø"/>
            </a:pPr>
            <a:r>
              <a:rPr lang="en-US" sz="2800" b="1" dirty="0"/>
              <a:t>First-Come-First-Serve (FCFS)</a:t>
            </a:r>
          </a:p>
          <a:p>
            <a:pPr marL="457200" indent="-457200" algn="just">
              <a:buFont typeface="Wingdings" panose="05000000000000000000" pitchFamily="2" charset="2"/>
              <a:buChar char="Ø"/>
            </a:pPr>
            <a:r>
              <a:rPr lang="en-US" sz="2800" b="1" dirty="0"/>
              <a:t>Round Robin (RR)</a:t>
            </a:r>
          </a:p>
          <a:p>
            <a:pPr marL="457200" indent="-457200" algn="just">
              <a:buFont typeface="Wingdings" panose="05000000000000000000" pitchFamily="2" charset="2"/>
              <a:buChar char="Ø"/>
            </a:pPr>
            <a:r>
              <a:rPr lang="en-US" sz="2800" b="1" dirty="0"/>
              <a:t>Shortest Job Next (SJN)</a:t>
            </a:r>
          </a:p>
          <a:p>
            <a:pPr marL="457200" indent="-457200" algn="just">
              <a:buFont typeface="Wingdings" panose="05000000000000000000" pitchFamily="2" charset="2"/>
              <a:buChar char="Ø"/>
            </a:pPr>
            <a:r>
              <a:rPr lang="en-US" sz="2800" b="1" dirty="0"/>
              <a:t>Shortest Job First (SJF)</a:t>
            </a:r>
          </a:p>
          <a:p>
            <a:pPr marL="457200" indent="-457200" algn="just">
              <a:buFont typeface="Wingdings" panose="05000000000000000000" pitchFamily="2" charset="2"/>
              <a:buChar char="Ø"/>
            </a:pPr>
            <a:r>
              <a:rPr lang="en-US" sz="2800" b="1" dirty="0"/>
              <a:t>Priority Scheduling</a:t>
            </a:r>
          </a:p>
          <a:p>
            <a:pPr algn="just"/>
            <a:r>
              <a:rPr lang="en-US" sz="2800" dirty="0">
                <a:solidFill>
                  <a:schemeClr val="bg1"/>
                </a:solidFill>
              </a:rPr>
              <a:t>The simulator calculates key metrics like waiting time, turnaround time, and completion time for each process. It helps users visualize the impact of different scheduling strategies on process execution.</a:t>
            </a:r>
            <a:endParaRPr lang="en-IN" sz="2800" dirty="0">
              <a:solidFill>
                <a:schemeClr val="bg1"/>
              </a:solidFill>
            </a:endParaRPr>
          </a:p>
        </p:txBody>
      </p:sp>
    </p:spTree>
    <p:extLst>
      <p:ext uri="{BB962C8B-B14F-4D97-AF65-F5344CB8AC3E}">
        <p14:creationId xmlns:p14="http://schemas.microsoft.com/office/powerpoint/2010/main" val="356261494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C4153B3-CFF5-9D92-2869-10747517DA42}"/>
              </a:ext>
            </a:extLst>
          </p:cNvPr>
          <p:cNvPicPr>
            <a:picLocks noChangeAspect="1"/>
          </p:cNvPicPr>
          <p:nvPr/>
        </p:nvPicPr>
        <p:blipFill>
          <a:blip r:embed="rId2"/>
          <a:stretch>
            <a:fillRect/>
          </a:stretch>
        </p:blipFill>
        <p:spPr>
          <a:xfrm>
            <a:off x="0" y="0"/>
            <a:ext cx="12179809" cy="6858000"/>
          </a:xfrm>
          <a:prstGeom prst="rect">
            <a:avLst/>
          </a:prstGeom>
        </p:spPr>
      </p:pic>
      <p:sp>
        <p:nvSpPr>
          <p:cNvPr id="3" name="TextBox 2">
            <a:extLst>
              <a:ext uri="{FF2B5EF4-FFF2-40B4-BE49-F238E27FC236}">
                <a16:creationId xmlns:a16="http://schemas.microsoft.com/office/drawing/2014/main" id="{B07C2557-FDC3-E203-7089-9C71B35BB792}"/>
              </a:ext>
            </a:extLst>
          </p:cNvPr>
          <p:cNvSpPr txBox="1"/>
          <p:nvPr/>
        </p:nvSpPr>
        <p:spPr>
          <a:xfrm>
            <a:off x="2537927" y="335902"/>
            <a:ext cx="5001208" cy="646331"/>
          </a:xfrm>
          <a:prstGeom prst="rect">
            <a:avLst/>
          </a:prstGeom>
          <a:noFill/>
        </p:spPr>
        <p:txBody>
          <a:bodyPr wrap="square" rtlCol="0">
            <a:spAutoFit/>
          </a:bodyPr>
          <a:lstStyle/>
          <a:p>
            <a:r>
              <a:rPr lang="en-US" sz="3600" dirty="0">
                <a:solidFill>
                  <a:schemeClr val="bg1"/>
                </a:solidFill>
                <a:latin typeface="Berlin Sans FB Demi" panose="020E0802020502020306" pitchFamily="34" charset="0"/>
              </a:rPr>
              <a:t>                </a:t>
            </a:r>
            <a:r>
              <a:rPr lang="en-US" sz="3200" u="sng" dirty="0">
                <a:solidFill>
                  <a:schemeClr val="bg1"/>
                </a:solidFill>
                <a:latin typeface="Berlin Sans FB Demi" panose="020E0802020502020306" pitchFamily="34" charset="0"/>
              </a:rPr>
              <a:t>OBJECTIVE</a:t>
            </a:r>
            <a:endParaRPr lang="en-IN" u="sng" dirty="0">
              <a:solidFill>
                <a:schemeClr val="bg1"/>
              </a:solidFill>
              <a:latin typeface="Berlin Sans FB Demi" panose="020E0802020502020306" pitchFamily="34" charset="0"/>
            </a:endParaRPr>
          </a:p>
        </p:txBody>
      </p:sp>
      <p:sp>
        <p:nvSpPr>
          <p:cNvPr id="4" name="TextBox 3">
            <a:extLst>
              <a:ext uri="{FF2B5EF4-FFF2-40B4-BE49-F238E27FC236}">
                <a16:creationId xmlns:a16="http://schemas.microsoft.com/office/drawing/2014/main" id="{B2876463-6CD8-CBAD-F242-677963364F07}"/>
              </a:ext>
            </a:extLst>
          </p:cNvPr>
          <p:cNvSpPr txBox="1"/>
          <p:nvPr/>
        </p:nvSpPr>
        <p:spPr>
          <a:xfrm>
            <a:off x="550507" y="1178176"/>
            <a:ext cx="10599575" cy="5196166"/>
          </a:xfrm>
          <a:prstGeom prst="rect">
            <a:avLst/>
          </a:prstGeom>
          <a:noFill/>
        </p:spPr>
        <p:txBody>
          <a:bodyPr wrap="square" rtlCol="0">
            <a:spAutoFit/>
          </a:bodyPr>
          <a:lstStyle/>
          <a:p>
            <a:pPr algn="just">
              <a:lnSpc>
                <a:spcPct val="150000"/>
              </a:lnSpc>
            </a:pPr>
            <a:r>
              <a:rPr lang="en-US" sz="2800" b="1" dirty="0"/>
              <a:t>The main objectives of this project are:</a:t>
            </a:r>
          </a:p>
          <a:p>
            <a:pPr marL="457200" indent="-457200" algn="just">
              <a:lnSpc>
                <a:spcPct val="150000"/>
              </a:lnSpc>
              <a:buFont typeface="Wingdings" panose="05000000000000000000" pitchFamily="2" charset="2"/>
              <a:buChar char="Ø"/>
            </a:pPr>
            <a:r>
              <a:rPr lang="en-US" sz="2800" dirty="0">
                <a:solidFill>
                  <a:schemeClr val="bg1"/>
                </a:solidFill>
              </a:rPr>
              <a:t>To implement and demonstrate different CPU scheduling algorithms.</a:t>
            </a:r>
          </a:p>
          <a:p>
            <a:pPr marL="457200" indent="-457200" algn="just">
              <a:lnSpc>
                <a:spcPct val="150000"/>
              </a:lnSpc>
              <a:buFont typeface="Wingdings" panose="05000000000000000000" pitchFamily="2" charset="2"/>
              <a:buChar char="Ø"/>
            </a:pPr>
            <a:r>
              <a:rPr lang="en-US" sz="2800" dirty="0">
                <a:solidFill>
                  <a:schemeClr val="bg1"/>
                </a:solidFill>
              </a:rPr>
              <a:t>To provide an interactive GUI for easy input and visualization of process execution.</a:t>
            </a:r>
          </a:p>
          <a:p>
            <a:pPr marL="457200" indent="-457200" algn="just">
              <a:lnSpc>
                <a:spcPct val="150000"/>
              </a:lnSpc>
              <a:buFont typeface="Wingdings" panose="05000000000000000000" pitchFamily="2" charset="2"/>
              <a:buChar char="Ø"/>
            </a:pPr>
            <a:r>
              <a:rPr lang="en-US" sz="2800" dirty="0">
                <a:solidFill>
                  <a:schemeClr val="bg1"/>
                </a:solidFill>
              </a:rPr>
              <a:t>To calculate and display key performance metrics like waiting time, turnaround time, and completion time for each process.</a:t>
            </a:r>
          </a:p>
          <a:p>
            <a:pPr marL="457200" indent="-457200" algn="just">
              <a:lnSpc>
                <a:spcPct val="150000"/>
              </a:lnSpc>
              <a:buFont typeface="Wingdings" panose="05000000000000000000" pitchFamily="2" charset="2"/>
              <a:buChar char="Ø"/>
            </a:pPr>
            <a:r>
              <a:rPr lang="en-US" sz="2800" dirty="0">
                <a:solidFill>
                  <a:schemeClr val="bg1"/>
                </a:solidFill>
              </a:rPr>
              <a:t>To provide users with the ability to test and compare the performance of various scheduling algorithms.</a:t>
            </a:r>
            <a:endParaRPr lang="en-IN" sz="2800" dirty="0">
              <a:solidFill>
                <a:schemeClr val="bg1"/>
              </a:solidFill>
            </a:endParaRPr>
          </a:p>
        </p:txBody>
      </p:sp>
    </p:spTree>
    <p:extLst>
      <p:ext uri="{BB962C8B-B14F-4D97-AF65-F5344CB8AC3E}">
        <p14:creationId xmlns:p14="http://schemas.microsoft.com/office/powerpoint/2010/main" val="3338893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74E6F72-BAC4-B25C-4CD9-AE47CDDDE755}"/>
              </a:ext>
            </a:extLst>
          </p:cNvPr>
          <p:cNvPicPr>
            <a:picLocks noChangeAspect="1"/>
          </p:cNvPicPr>
          <p:nvPr/>
        </p:nvPicPr>
        <p:blipFill>
          <a:blip r:embed="rId2"/>
          <a:stretch>
            <a:fillRect/>
          </a:stretch>
        </p:blipFill>
        <p:spPr>
          <a:xfrm>
            <a:off x="12191" y="0"/>
            <a:ext cx="12179809" cy="6858000"/>
          </a:xfrm>
          <a:prstGeom prst="rect">
            <a:avLst/>
          </a:prstGeom>
        </p:spPr>
      </p:pic>
      <p:sp>
        <p:nvSpPr>
          <p:cNvPr id="3" name="TextBox 2">
            <a:extLst>
              <a:ext uri="{FF2B5EF4-FFF2-40B4-BE49-F238E27FC236}">
                <a16:creationId xmlns:a16="http://schemas.microsoft.com/office/drawing/2014/main" id="{46B63A3F-FC3D-47E6-B65B-9433A0DA8BE5}"/>
              </a:ext>
            </a:extLst>
          </p:cNvPr>
          <p:cNvSpPr txBox="1"/>
          <p:nvPr/>
        </p:nvSpPr>
        <p:spPr>
          <a:xfrm>
            <a:off x="3368351" y="32658"/>
            <a:ext cx="5103845" cy="584775"/>
          </a:xfrm>
          <a:prstGeom prst="rect">
            <a:avLst/>
          </a:prstGeom>
          <a:noFill/>
        </p:spPr>
        <p:txBody>
          <a:bodyPr wrap="square" rtlCol="0">
            <a:spAutoFit/>
          </a:bodyPr>
          <a:lstStyle/>
          <a:p>
            <a:r>
              <a:rPr lang="en-US" sz="3200" u="sng" dirty="0">
                <a:solidFill>
                  <a:schemeClr val="bg1"/>
                </a:solidFill>
                <a:latin typeface="Berlin Sans FB Demi" panose="020E0802020502020306" pitchFamily="34" charset="0"/>
              </a:rPr>
              <a:t>TECHNOLOGY STACK</a:t>
            </a:r>
            <a:endParaRPr lang="en-IN" u="sng" dirty="0">
              <a:solidFill>
                <a:schemeClr val="bg1"/>
              </a:solidFill>
              <a:latin typeface="Berlin Sans FB Demi" panose="020E0802020502020306" pitchFamily="34" charset="0"/>
            </a:endParaRPr>
          </a:p>
        </p:txBody>
      </p:sp>
      <p:sp>
        <p:nvSpPr>
          <p:cNvPr id="6" name="TextBox 5">
            <a:extLst>
              <a:ext uri="{FF2B5EF4-FFF2-40B4-BE49-F238E27FC236}">
                <a16:creationId xmlns:a16="http://schemas.microsoft.com/office/drawing/2014/main" id="{C9E34082-5D8A-3A22-F188-7929E13299C2}"/>
              </a:ext>
            </a:extLst>
          </p:cNvPr>
          <p:cNvSpPr txBox="1"/>
          <p:nvPr/>
        </p:nvSpPr>
        <p:spPr>
          <a:xfrm>
            <a:off x="168728" y="650091"/>
            <a:ext cx="11854543" cy="6129050"/>
          </a:xfrm>
          <a:prstGeom prst="rect">
            <a:avLst/>
          </a:prstGeom>
          <a:noFill/>
        </p:spPr>
        <p:txBody>
          <a:bodyPr wrap="square">
            <a:spAutoFit/>
          </a:bodyPr>
          <a:lstStyle/>
          <a:p>
            <a:pPr marL="457200" indent="-457200" algn="just">
              <a:buFont typeface="Wingdings" panose="05000000000000000000" pitchFamily="2" charset="2"/>
              <a:buChar char="Ø"/>
            </a:pPr>
            <a:r>
              <a:rPr lang="en-IN" sz="2400" b="1" dirty="0"/>
              <a:t>Python:</a:t>
            </a:r>
            <a:r>
              <a:rPr lang="en-IN" sz="2400" dirty="0">
                <a:solidFill>
                  <a:schemeClr val="bg1"/>
                </a:solidFill>
              </a:rPr>
              <a:t> Backend logic for implementing scheduling algorithms.</a:t>
            </a:r>
          </a:p>
          <a:p>
            <a:pPr algn="just"/>
            <a:endParaRPr lang="en-IN" sz="2400" dirty="0">
              <a:solidFill>
                <a:schemeClr val="bg1"/>
              </a:solidFill>
            </a:endParaRPr>
          </a:p>
          <a:p>
            <a:pPr marL="457200" indent="-457200" algn="just">
              <a:buFont typeface="Wingdings" panose="05000000000000000000" pitchFamily="2" charset="2"/>
              <a:buChar char="Ø"/>
            </a:pPr>
            <a:r>
              <a:rPr lang="en-IN" sz="2400" b="1" dirty="0" err="1"/>
              <a:t>Tkinter</a:t>
            </a:r>
            <a:r>
              <a:rPr lang="en-IN" sz="2400" b="1" dirty="0"/>
              <a:t>: </a:t>
            </a:r>
            <a:r>
              <a:rPr lang="en-IN" sz="2400" dirty="0">
                <a:solidFill>
                  <a:schemeClr val="bg1"/>
                </a:solidFill>
              </a:rPr>
              <a:t>GUI for user interaction, allowing users to input data and view results.</a:t>
            </a:r>
          </a:p>
          <a:p>
            <a:pPr marL="457200" indent="-457200" algn="just">
              <a:buFont typeface="Wingdings" panose="05000000000000000000" pitchFamily="2" charset="2"/>
              <a:buChar char="Ø"/>
            </a:pPr>
            <a:endParaRPr lang="en-IN" sz="2400" dirty="0">
              <a:solidFill>
                <a:schemeClr val="bg1"/>
              </a:solidFill>
            </a:endParaRPr>
          </a:p>
          <a:p>
            <a:pPr marL="457200" indent="-457200" algn="just">
              <a:buFont typeface="Wingdings" panose="05000000000000000000" pitchFamily="2" charset="2"/>
              <a:buChar char="Ø"/>
            </a:pPr>
            <a:r>
              <a:rPr lang="en-IN" sz="2400" b="1" dirty="0"/>
              <a:t>Algorithms Implemented:</a:t>
            </a:r>
          </a:p>
          <a:p>
            <a:pPr algn="just"/>
            <a:endParaRPr lang="en-IN" sz="2400" dirty="0">
              <a:solidFill>
                <a:schemeClr val="bg1"/>
              </a:solidFill>
            </a:endParaRPr>
          </a:p>
          <a:p>
            <a:pPr marL="800100" lvl="1" indent="-342900" algn="just">
              <a:lnSpc>
                <a:spcPct val="150000"/>
              </a:lnSpc>
              <a:buFont typeface="Wingdings" panose="05000000000000000000" pitchFamily="2" charset="2"/>
              <a:buChar char="ü"/>
            </a:pPr>
            <a:r>
              <a:rPr lang="en-IN" sz="2400" b="1" dirty="0">
                <a:solidFill>
                  <a:schemeClr val="tx2">
                    <a:lumMod val="50000"/>
                  </a:schemeClr>
                </a:solidFill>
              </a:rPr>
              <a:t>FCFS (First-Come-First-Serve): </a:t>
            </a:r>
            <a:r>
              <a:rPr lang="en-IN" sz="2400" dirty="0">
                <a:solidFill>
                  <a:schemeClr val="bg1"/>
                </a:solidFill>
              </a:rPr>
              <a:t>Processes are executed in the order of their arrival.</a:t>
            </a:r>
          </a:p>
          <a:p>
            <a:pPr marL="800100" lvl="1" indent="-342900" algn="just">
              <a:lnSpc>
                <a:spcPct val="150000"/>
              </a:lnSpc>
              <a:buFont typeface="Wingdings" panose="05000000000000000000" pitchFamily="2" charset="2"/>
              <a:buChar char="ü"/>
            </a:pPr>
            <a:r>
              <a:rPr lang="en-IN" sz="2400" b="1" dirty="0">
                <a:solidFill>
                  <a:schemeClr val="tx2">
                    <a:lumMod val="50000"/>
                  </a:schemeClr>
                </a:solidFill>
              </a:rPr>
              <a:t>Round Robin: </a:t>
            </a:r>
            <a:r>
              <a:rPr lang="en-IN" sz="2400" dirty="0">
                <a:solidFill>
                  <a:schemeClr val="bg1"/>
                </a:solidFill>
              </a:rPr>
              <a:t>Processes are executed cyclically with a fixed time quantum.</a:t>
            </a:r>
          </a:p>
          <a:p>
            <a:pPr marL="800100" lvl="1" indent="-342900" algn="just">
              <a:lnSpc>
                <a:spcPct val="150000"/>
              </a:lnSpc>
              <a:buFont typeface="Wingdings" panose="05000000000000000000" pitchFamily="2" charset="2"/>
              <a:buChar char="ü"/>
            </a:pPr>
            <a:r>
              <a:rPr lang="en-IN" sz="2400" b="1" dirty="0">
                <a:solidFill>
                  <a:schemeClr val="tx2">
                    <a:lumMod val="50000"/>
                  </a:schemeClr>
                </a:solidFill>
              </a:rPr>
              <a:t>SJN (Shortest Job Next): </a:t>
            </a:r>
            <a:r>
              <a:rPr lang="en-IN" sz="2400" dirty="0">
                <a:solidFill>
                  <a:schemeClr val="bg1"/>
                </a:solidFill>
              </a:rPr>
              <a:t>Executes the process with the shortest burst time first.</a:t>
            </a:r>
          </a:p>
          <a:p>
            <a:pPr marL="800100" lvl="1" indent="-342900" algn="just">
              <a:lnSpc>
                <a:spcPct val="150000"/>
              </a:lnSpc>
              <a:buFont typeface="Wingdings" panose="05000000000000000000" pitchFamily="2" charset="2"/>
              <a:buChar char="ü"/>
            </a:pPr>
            <a:r>
              <a:rPr lang="en-IN" sz="2400" b="1" dirty="0">
                <a:solidFill>
                  <a:schemeClr val="tx2">
                    <a:lumMod val="50000"/>
                  </a:schemeClr>
                </a:solidFill>
              </a:rPr>
              <a:t>SJF (Shortest Job First): </a:t>
            </a:r>
            <a:r>
              <a:rPr lang="en-IN" sz="2400" dirty="0">
                <a:solidFill>
                  <a:schemeClr val="bg1"/>
                </a:solidFill>
              </a:rPr>
              <a:t>Non-</a:t>
            </a:r>
            <a:r>
              <a:rPr lang="en-IN" sz="2400" dirty="0" err="1">
                <a:solidFill>
                  <a:schemeClr val="bg1"/>
                </a:solidFill>
              </a:rPr>
              <a:t>preemptive</a:t>
            </a:r>
            <a:r>
              <a:rPr lang="en-IN" sz="2400" dirty="0">
                <a:solidFill>
                  <a:schemeClr val="bg1"/>
                </a:solidFill>
              </a:rPr>
              <a:t> scheduling where the shortest job is selected for execution.</a:t>
            </a:r>
          </a:p>
          <a:p>
            <a:pPr marL="800100" lvl="1" indent="-342900" algn="just">
              <a:lnSpc>
                <a:spcPct val="150000"/>
              </a:lnSpc>
              <a:buFont typeface="Wingdings" panose="05000000000000000000" pitchFamily="2" charset="2"/>
              <a:buChar char="ü"/>
            </a:pPr>
            <a:r>
              <a:rPr lang="en-IN" sz="2400" b="1" dirty="0">
                <a:solidFill>
                  <a:schemeClr val="tx2">
                    <a:lumMod val="50000"/>
                  </a:schemeClr>
                </a:solidFill>
              </a:rPr>
              <a:t>Priority Scheduling: </a:t>
            </a:r>
            <a:r>
              <a:rPr lang="en-IN" sz="2400" dirty="0">
                <a:solidFill>
                  <a:schemeClr val="bg1"/>
                </a:solidFill>
              </a:rPr>
              <a:t>Processes are executed based on their priority, with higher priority processes executed first.</a:t>
            </a:r>
          </a:p>
        </p:txBody>
      </p:sp>
    </p:spTree>
    <p:extLst>
      <p:ext uri="{BB962C8B-B14F-4D97-AF65-F5344CB8AC3E}">
        <p14:creationId xmlns:p14="http://schemas.microsoft.com/office/powerpoint/2010/main" val="2832878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5F6F0FB-2BC3-70E9-58E5-95C95884FB11}"/>
              </a:ext>
            </a:extLst>
          </p:cNvPr>
          <p:cNvPicPr>
            <a:picLocks noChangeAspect="1"/>
          </p:cNvPicPr>
          <p:nvPr/>
        </p:nvPicPr>
        <p:blipFill>
          <a:blip r:embed="rId2"/>
          <a:stretch>
            <a:fillRect/>
          </a:stretch>
        </p:blipFill>
        <p:spPr>
          <a:xfrm>
            <a:off x="12191" y="0"/>
            <a:ext cx="12179809" cy="6858000"/>
          </a:xfrm>
          <a:prstGeom prst="rect">
            <a:avLst/>
          </a:prstGeom>
        </p:spPr>
      </p:pic>
      <p:sp>
        <p:nvSpPr>
          <p:cNvPr id="4" name="TextBox 3">
            <a:extLst>
              <a:ext uri="{FF2B5EF4-FFF2-40B4-BE49-F238E27FC236}">
                <a16:creationId xmlns:a16="http://schemas.microsoft.com/office/drawing/2014/main" id="{AC29C8A1-041E-F981-A339-FA5BBD3786E4}"/>
              </a:ext>
            </a:extLst>
          </p:cNvPr>
          <p:cNvSpPr txBox="1"/>
          <p:nvPr/>
        </p:nvSpPr>
        <p:spPr>
          <a:xfrm>
            <a:off x="2463281" y="395809"/>
            <a:ext cx="6774024" cy="646331"/>
          </a:xfrm>
          <a:prstGeom prst="rect">
            <a:avLst/>
          </a:prstGeom>
          <a:noFill/>
        </p:spPr>
        <p:txBody>
          <a:bodyPr wrap="square" rtlCol="0">
            <a:spAutoFit/>
          </a:bodyPr>
          <a:lstStyle/>
          <a:p>
            <a:pPr algn="ctr"/>
            <a:r>
              <a:rPr lang="en-US" sz="3600" u="sng" dirty="0">
                <a:solidFill>
                  <a:schemeClr val="bg1"/>
                </a:solidFill>
                <a:latin typeface="Berlin Sans FB Demi" panose="020E0802020502020306" pitchFamily="34" charset="0"/>
              </a:rPr>
              <a:t>Technical Progress</a:t>
            </a:r>
            <a:endParaRPr lang="en-IN" sz="3600" u="sng" dirty="0">
              <a:solidFill>
                <a:schemeClr val="bg1"/>
              </a:solidFill>
              <a:latin typeface="Berlin Sans FB Demi" panose="020E0802020502020306" pitchFamily="34" charset="0"/>
            </a:endParaRPr>
          </a:p>
        </p:txBody>
      </p:sp>
      <p:sp>
        <p:nvSpPr>
          <p:cNvPr id="10" name="TextBox 9">
            <a:extLst>
              <a:ext uri="{FF2B5EF4-FFF2-40B4-BE49-F238E27FC236}">
                <a16:creationId xmlns:a16="http://schemas.microsoft.com/office/drawing/2014/main" id="{EB827670-BC9B-90F4-DA02-3C861E151214}"/>
              </a:ext>
            </a:extLst>
          </p:cNvPr>
          <p:cNvSpPr txBox="1"/>
          <p:nvPr/>
        </p:nvSpPr>
        <p:spPr>
          <a:xfrm>
            <a:off x="718456" y="2144680"/>
            <a:ext cx="11178074" cy="3416320"/>
          </a:xfrm>
          <a:prstGeom prst="rect">
            <a:avLst/>
          </a:prstGeom>
          <a:noFill/>
        </p:spPr>
        <p:txBody>
          <a:bodyPr wrap="square" rtlCol="0">
            <a:spAutoFit/>
          </a:bodyPr>
          <a:lstStyle/>
          <a:p>
            <a:pPr marL="285750" indent="-285750">
              <a:buFont typeface="Wingdings" panose="05000000000000000000" pitchFamily="2" charset="2"/>
              <a:buChar char="Ø"/>
            </a:pPr>
            <a:r>
              <a:rPr lang="en-US" sz="2400" dirty="0"/>
              <a:t>GUI interface to input process details (Name, Burst time, Arrival time, Priority).</a:t>
            </a:r>
          </a:p>
          <a:p>
            <a:endParaRPr lang="en-US" sz="2400" dirty="0"/>
          </a:p>
          <a:p>
            <a:pPr marL="285750" indent="-285750">
              <a:buFont typeface="Wingdings" panose="05000000000000000000" pitchFamily="2" charset="2"/>
              <a:buChar char="Ø"/>
            </a:pPr>
            <a:r>
              <a:rPr lang="en-US" sz="2400" dirty="0"/>
              <a:t>Dropdown to select scheduling algorithm (FCFS, SJN, SJF, Round Robin, Priority).</a:t>
            </a:r>
          </a:p>
          <a:p>
            <a:endParaRPr lang="en-US" sz="2400" dirty="0"/>
          </a:p>
          <a:p>
            <a:pPr marL="285750" indent="-285750">
              <a:buFont typeface="Wingdings" panose="05000000000000000000" pitchFamily="2" charset="2"/>
              <a:buChar char="Ø"/>
            </a:pPr>
            <a:r>
              <a:rPr lang="en-US" sz="2400" dirty="0"/>
              <a:t>Input field for quantum time (used in Round Robin).</a:t>
            </a:r>
          </a:p>
          <a:p>
            <a:endParaRPr lang="en-US" sz="2400" dirty="0"/>
          </a:p>
          <a:p>
            <a:pPr marL="285750" indent="-285750">
              <a:buFont typeface="Wingdings" panose="05000000000000000000" pitchFamily="2" charset="2"/>
              <a:buChar char="Ø"/>
            </a:pPr>
            <a:r>
              <a:rPr lang="en-US" sz="2400" dirty="0"/>
              <a:t>Buttons to add process and run scheduling.</a:t>
            </a:r>
          </a:p>
          <a:p>
            <a:endParaRPr lang="en-US" sz="2400" dirty="0"/>
          </a:p>
          <a:p>
            <a:pPr marL="285750" indent="-285750">
              <a:buFont typeface="Wingdings" panose="05000000000000000000" pitchFamily="2" charset="2"/>
              <a:buChar char="Ø"/>
            </a:pPr>
            <a:r>
              <a:rPr lang="en-US" sz="2400" dirty="0"/>
              <a:t>Output area to show the results in tabular format.</a:t>
            </a:r>
            <a:endParaRPr lang="en-IN" sz="2400" dirty="0"/>
          </a:p>
        </p:txBody>
      </p:sp>
      <p:sp>
        <p:nvSpPr>
          <p:cNvPr id="12" name="TextBox 11">
            <a:extLst>
              <a:ext uri="{FF2B5EF4-FFF2-40B4-BE49-F238E27FC236}">
                <a16:creationId xmlns:a16="http://schemas.microsoft.com/office/drawing/2014/main" id="{E3A9B7D9-230E-09CE-2DB0-63EAD0FBCE1C}"/>
              </a:ext>
            </a:extLst>
          </p:cNvPr>
          <p:cNvSpPr txBox="1"/>
          <p:nvPr/>
        </p:nvSpPr>
        <p:spPr>
          <a:xfrm>
            <a:off x="718456" y="1331800"/>
            <a:ext cx="5131837" cy="523220"/>
          </a:xfrm>
          <a:prstGeom prst="rect">
            <a:avLst/>
          </a:prstGeom>
          <a:noFill/>
        </p:spPr>
        <p:txBody>
          <a:bodyPr wrap="square" rtlCol="0">
            <a:spAutoFit/>
          </a:bodyPr>
          <a:lstStyle/>
          <a:p>
            <a:r>
              <a:rPr lang="en-IN" sz="2800" b="1" dirty="0">
                <a:solidFill>
                  <a:schemeClr val="bg1"/>
                </a:solidFill>
              </a:rPr>
              <a:t>Features Completed:</a:t>
            </a:r>
          </a:p>
        </p:txBody>
      </p:sp>
    </p:spTree>
    <p:extLst>
      <p:ext uri="{BB962C8B-B14F-4D97-AF65-F5344CB8AC3E}">
        <p14:creationId xmlns:p14="http://schemas.microsoft.com/office/powerpoint/2010/main" val="555960787"/>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9C6B47-549D-77D6-76C3-E5149F7197AD}"/>
              </a:ext>
            </a:extLst>
          </p:cNvPr>
          <p:cNvPicPr>
            <a:picLocks noChangeAspect="1"/>
          </p:cNvPicPr>
          <p:nvPr/>
        </p:nvPicPr>
        <p:blipFill>
          <a:blip r:embed="rId2"/>
          <a:stretch>
            <a:fillRect/>
          </a:stretch>
        </p:blipFill>
        <p:spPr>
          <a:xfrm>
            <a:off x="1" y="0"/>
            <a:ext cx="12263786" cy="6858000"/>
          </a:xfrm>
          <a:prstGeom prst="rect">
            <a:avLst/>
          </a:prstGeom>
        </p:spPr>
      </p:pic>
      <p:sp>
        <p:nvSpPr>
          <p:cNvPr id="3" name="TextBox 2">
            <a:extLst>
              <a:ext uri="{FF2B5EF4-FFF2-40B4-BE49-F238E27FC236}">
                <a16:creationId xmlns:a16="http://schemas.microsoft.com/office/drawing/2014/main" id="{C4868C31-A43A-A9F2-FCB1-838EBA4930B8}"/>
              </a:ext>
            </a:extLst>
          </p:cNvPr>
          <p:cNvSpPr txBox="1"/>
          <p:nvPr/>
        </p:nvSpPr>
        <p:spPr>
          <a:xfrm>
            <a:off x="2724539" y="307910"/>
            <a:ext cx="5859624" cy="646331"/>
          </a:xfrm>
          <a:prstGeom prst="rect">
            <a:avLst/>
          </a:prstGeom>
          <a:noFill/>
        </p:spPr>
        <p:txBody>
          <a:bodyPr wrap="square" rtlCol="0">
            <a:spAutoFit/>
          </a:bodyPr>
          <a:lstStyle/>
          <a:p>
            <a:r>
              <a:rPr lang="en-US" sz="3600" dirty="0">
                <a:solidFill>
                  <a:schemeClr val="bg1"/>
                </a:solidFill>
                <a:latin typeface="Berlin Sans FB Demi" panose="020E0802020502020306" pitchFamily="34" charset="0"/>
              </a:rPr>
              <a:t>             </a:t>
            </a:r>
            <a:r>
              <a:rPr lang="en-US" sz="3600" u="sng" dirty="0">
                <a:solidFill>
                  <a:schemeClr val="bg1"/>
                </a:solidFill>
                <a:latin typeface="Berlin Sans FB Demi" panose="020E0802020502020306" pitchFamily="34" charset="0"/>
              </a:rPr>
              <a:t>WORK FLOW</a:t>
            </a:r>
            <a:endParaRPr lang="en-IN" u="sng" dirty="0">
              <a:solidFill>
                <a:schemeClr val="bg1"/>
              </a:solidFill>
              <a:latin typeface="Berlin Sans FB Demi" panose="020E0802020502020306" pitchFamily="34" charset="0"/>
            </a:endParaRPr>
          </a:p>
        </p:txBody>
      </p:sp>
      <p:sp>
        <p:nvSpPr>
          <p:cNvPr id="5" name="TextBox 4">
            <a:extLst>
              <a:ext uri="{FF2B5EF4-FFF2-40B4-BE49-F238E27FC236}">
                <a16:creationId xmlns:a16="http://schemas.microsoft.com/office/drawing/2014/main" id="{9ABE8C73-DBAB-D067-9F47-64D31063AD60}"/>
              </a:ext>
            </a:extLst>
          </p:cNvPr>
          <p:cNvSpPr txBox="1"/>
          <p:nvPr/>
        </p:nvSpPr>
        <p:spPr>
          <a:xfrm>
            <a:off x="431543" y="1054875"/>
            <a:ext cx="10168033" cy="5262979"/>
          </a:xfrm>
          <a:prstGeom prst="rect">
            <a:avLst/>
          </a:prstGeom>
          <a:noFill/>
        </p:spPr>
        <p:txBody>
          <a:bodyPr wrap="square">
            <a:spAutoFit/>
          </a:bodyPr>
          <a:lstStyle/>
          <a:p>
            <a:pPr marL="457200" indent="-457200" algn="just">
              <a:buFont typeface="+mj-lt"/>
              <a:buAutoNum type="arabicPeriod"/>
            </a:pPr>
            <a:r>
              <a:rPr lang="en-IN" sz="2400" b="1" dirty="0">
                <a:solidFill>
                  <a:schemeClr val="accent2">
                    <a:lumMod val="20000"/>
                    <a:lumOff val="80000"/>
                  </a:schemeClr>
                </a:solidFill>
              </a:rPr>
              <a:t>User Input:</a:t>
            </a:r>
          </a:p>
          <a:p>
            <a:pPr marL="342900" indent="-342900" algn="just">
              <a:buFont typeface="Wingdings" panose="05000000000000000000" pitchFamily="2" charset="2"/>
              <a:buChar char="q"/>
            </a:pPr>
            <a:r>
              <a:rPr lang="en-IN" sz="2400" dirty="0"/>
              <a:t>The user enters the process name, burst time, arrival time, and priority (if applicable).</a:t>
            </a:r>
          </a:p>
          <a:p>
            <a:pPr marL="342900" indent="-342900" algn="just">
              <a:buFont typeface="Wingdings" panose="05000000000000000000" pitchFamily="2" charset="2"/>
              <a:buChar char="q"/>
            </a:pPr>
            <a:r>
              <a:rPr lang="en-IN" sz="2400" dirty="0"/>
              <a:t>Users can add multiple processes.</a:t>
            </a:r>
          </a:p>
          <a:p>
            <a:pPr algn="just"/>
            <a:endParaRPr lang="en-IN" sz="2400" b="1" dirty="0"/>
          </a:p>
          <a:p>
            <a:pPr algn="just"/>
            <a:r>
              <a:rPr lang="en-IN" sz="2400" b="1" dirty="0">
                <a:solidFill>
                  <a:schemeClr val="accent2">
                    <a:lumMod val="20000"/>
                    <a:lumOff val="80000"/>
                  </a:schemeClr>
                </a:solidFill>
              </a:rPr>
              <a:t>2.   Process Scheduling:</a:t>
            </a:r>
          </a:p>
          <a:p>
            <a:pPr marL="342900" indent="-342900" algn="just">
              <a:buFont typeface="Wingdings" panose="05000000000000000000" pitchFamily="2" charset="2"/>
              <a:buChar char="q"/>
            </a:pPr>
            <a:r>
              <a:rPr lang="en-IN" sz="2400" dirty="0"/>
              <a:t>The user selects one of the five scheduling algorithms.</a:t>
            </a:r>
          </a:p>
          <a:p>
            <a:pPr marL="342900" indent="-342900" algn="just">
              <a:buFont typeface="Wingdings" panose="05000000000000000000" pitchFamily="2" charset="2"/>
              <a:buChar char="q"/>
            </a:pPr>
            <a:r>
              <a:rPr lang="en-IN" sz="2400" dirty="0"/>
              <a:t>The selected algorithm is applied to the processes entered by the user.</a:t>
            </a:r>
          </a:p>
          <a:p>
            <a:pPr algn="just"/>
            <a:endParaRPr lang="en-IN" sz="2400" dirty="0"/>
          </a:p>
          <a:p>
            <a:pPr algn="just"/>
            <a:r>
              <a:rPr lang="en-IN" sz="2400" b="1" dirty="0">
                <a:solidFill>
                  <a:schemeClr val="accent2">
                    <a:lumMod val="20000"/>
                    <a:lumOff val="80000"/>
                  </a:schemeClr>
                </a:solidFill>
              </a:rPr>
              <a:t>3.  Execution and Output:</a:t>
            </a:r>
          </a:p>
          <a:p>
            <a:pPr marL="342900" indent="-342900" algn="just">
              <a:buFont typeface="Wingdings" panose="05000000000000000000" pitchFamily="2" charset="2"/>
              <a:buChar char="q"/>
            </a:pPr>
            <a:r>
              <a:rPr lang="en-IN" sz="2400" dirty="0"/>
              <a:t>The simulator calculates waiting time, turnaround time, and completion time for each process.</a:t>
            </a:r>
          </a:p>
          <a:p>
            <a:pPr marL="342900" indent="-342900" algn="just">
              <a:buFont typeface="Wingdings" panose="05000000000000000000" pitchFamily="2" charset="2"/>
              <a:buChar char="q"/>
            </a:pPr>
            <a:r>
              <a:rPr lang="en-IN" sz="2400" dirty="0"/>
              <a:t>Results are displayed in a table format showing process details and performance metrics</a:t>
            </a:r>
            <a:r>
              <a:rPr lang="en-IN" dirty="0"/>
              <a:t>.</a:t>
            </a:r>
          </a:p>
        </p:txBody>
      </p:sp>
    </p:spTree>
    <p:extLst>
      <p:ext uri="{BB962C8B-B14F-4D97-AF65-F5344CB8AC3E}">
        <p14:creationId xmlns:p14="http://schemas.microsoft.com/office/powerpoint/2010/main" val="818820005"/>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84941B2-781F-9A74-C7DD-314722F788CE}"/>
              </a:ext>
            </a:extLst>
          </p:cNvPr>
          <p:cNvPicPr>
            <a:picLocks noChangeAspect="1"/>
          </p:cNvPicPr>
          <p:nvPr/>
        </p:nvPicPr>
        <p:blipFill>
          <a:blip r:embed="rId2"/>
          <a:stretch>
            <a:fillRect/>
          </a:stretch>
        </p:blipFill>
        <p:spPr>
          <a:xfrm>
            <a:off x="6095" y="0"/>
            <a:ext cx="12179809" cy="6858000"/>
          </a:xfrm>
          <a:prstGeom prst="rect">
            <a:avLst/>
          </a:prstGeom>
        </p:spPr>
      </p:pic>
      <p:sp>
        <p:nvSpPr>
          <p:cNvPr id="3" name="TextBox 2">
            <a:extLst>
              <a:ext uri="{FF2B5EF4-FFF2-40B4-BE49-F238E27FC236}">
                <a16:creationId xmlns:a16="http://schemas.microsoft.com/office/drawing/2014/main" id="{BBD2DD6D-F902-EB15-6260-C1C190E6EB14}"/>
              </a:ext>
            </a:extLst>
          </p:cNvPr>
          <p:cNvSpPr txBox="1"/>
          <p:nvPr/>
        </p:nvSpPr>
        <p:spPr>
          <a:xfrm>
            <a:off x="3247241" y="267449"/>
            <a:ext cx="7063273" cy="584775"/>
          </a:xfrm>
          <a:prstGeom prst="rect">
            <a:avLst/>
          </a:prstGeom>
          <a:noFill/>
        </p:spPr>
        <p:txBody>
          <a:bodyPr wrap="square" rtlCol="0">
            <a:spAutoFit/>
          </a:bodyPr>
          <a:lstStyle/>
          <a:p>
            <a:r>
              <a:rPr lang="en-US" sz="3200" u="sng" dirty="0">
                <a:solidFill>
                  <a:schemeClr val="bg1"/>
                </a:solidFill>
                <a:latin typeface="Berlin Sans FB Demi" panose="020E0802020502020306" pitchFamily="34" charset="0"/>
              </a:rPr>
              <a:t>   SYSTEM ARCHITECTURE  </a:t>
            </a:r>
            <a:endParaRPr lang="en-IN" sz="3200" u="sng" dirty="0">
              <a:solidFill>
                <a:schemeClr val="bg1"/>
              </a:solidFill>
              <a:latin typeface="Berlin Sans FB Demi" panose="020E0802020502020306" pitchFamily="34" charset="0"/>
            </a:endParaRPr>
          </a:p>
        </p:txBody>
      </p:sp>
      <p:pic>
        <p:nvPicPr>
          <p:cNvPr id="5" name="Picture 4">
            <a:extLst>
              <a:ext uri="{FF2B5EF4-FFF2-40B4-BE49-F238E27FC236}">
                <a16:creationId xmlns:a16="http://schemas.microsoft.com/office/drawing/2014/main" id="{45DD3CD0-0ABE-84D0-CF2C-525014791D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625" y="1280987"/>
            <a:ext cx="9172329" cy="4857216"/>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810434440"/>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64E2D01-FD02-C388-77BA-9E8376E95314}"/>
              </a:ext>
            </a:extLst>
          </p:cNvPr>
          <p:cNvPicPr>
            <a:picLocks noChangeAspect="1"/>
          </p:cNvPicPr>
          <p:nvPr/>
        </p:nvPicPr>
        <p:blipFill>
          <a:blip r:embed="rId2"/>
          <a:stretch>
            <a:fillRect/>
          </a:stretch>
        </p:blipFill>
        <p:spPr>
          <a:xfrm>
            <a:off x="6095" y="0"/>
            <a:ext cx="12179809" cy="6858000"/>
          </a:xfrm>
          <a:prstGeom prst="rect">
            <a:avLst/>
          </a:prstGeom>
        </p:spPr>
      </p:pic>
      <p:sp>
        <p:nvSpPr>
          <p:cNvPr id="3" name="TextBox 2">
            <a:extLst>
              <a:ext uri="{FF2B5EF4-FFF2-40B4-BE49-F238E27FC236}">
                <a16:creationId xmlns:a16="http://schemas.microsoft.com/office/drawing/2014/main" id="{5B4FF48F-EB46-AEA9-F94F-2F09D826D5D5}"/>
              </a:ext>
            </a:extLst>
          </p:cNvPr>
          <p:cNvSpPr txBox="1"/>
          <p:nvPr/>
        </p:nvSpPr>
        <p:spPr>
          <a:xfrm>
            <a:off x="3545633" y="245649"/>
            <a:ext cx="4786604" cy="584775"/>
          </a:xfrm>
          <a:prstGeom prst="rect">
            <a:avLst/>
          </a:prstGeom>
          <a:noFill/>
        </p:spPr>
        <p:txBody>
          <a:bodyPr wrap="square" rtlCol="0">
            <a:spAutoFit/>
          </a:bodyPr>
          <a:lstStyle/>
          <a:p>
            <a:pPr algn="ctr"/>
            <a:r>
              <a:rPr lang="en-US" sz="3200" u="sng" dirty="0">
                <a:solidFill>
                  <a:schemeClr val="bg1"/>
                </a:solidFill>
                <a:latin typeface="Berlin Sans FB Demi" panose="020E0802020502020306" pitchFamily="34" charset="0"/>
              </a:rPr>
              <a:t>GUI Screenshot</a:t>
            </a:r>
            <a:endParaRPr lang="en-IN" sz="3200" u="sng" dirty="0">
              <a:solidFill>
                <a:schemeClr val="bg1"/>
              </a:solidFill>
              <a:latin typeface="Berlin Sans FB Demi" panose="020E0802020502020306" pitchFamily="34" charset="0"/>
            </a:endParaRPr>
          </a:p>
        </p:txBody>
      </p:sp>
      <p:pic>
        <p:nvPicPr>
          <p:cNvPr id="7" name="Picture 6">
            <a:extLst>
              <a:ext uri="{FF2B5EF4-FFF2-40B4-BE49-F238E27FC236}">
                <a16:creationId xmlns:a16="http://schemas.microsoft.com/office/drawing/2014/main" id="{7E6337FF-0EA2-DE1C-1A02-2508ED285F6C}"/>
              </a:ext>
            </a:extLst>
          </p:cNvPr>
          <p:cNvPicPr>
            <a:picLocks noChangeAspect="1"/>
          </p:cNvPicPr>
          <p:nvPr/>
        </p:nvPicPr>
        <p:blipFill>
          <a:blip r:embed="rId3">
            <a:extLst>
              <a:ext uri="{28A0092B-C50C-407E-A947-70E740481C1C}">
                <a14:useLocalDpi xmlns:a14="http://schemas.microsoft.com/office/drawing/2010/main" val="0"/>
              </a:ext>
            </a:extLst>
          </a:blip>
          <a:srcRect l="3389" t="6791" r="6968" b="17340"/>
          <a:stretch/>
        </p:blipFill>
        <p:spPr>
          <a:xfrm>
            <a:off x="852195" y="1076073"/>
            <a:ext cx="10487608" cy="5184768"/>
          </a:xfrm>
          <a:prstGeom prst="rect">
            <a:avLst/>
          </a:prstGeom>
        </p:spPr>
      </p:pic>
    </p:spTree>
    <p:extLst>
      <p:ext uri="{BB962C8B-B14F-4D97-AF65-F5344CB8AC3E}">
        <p14:creationId xmlns:p14="http://schemas.microsoft.com/office/powerpoint/2010/main" val="31201486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97D121F-7CC7-B11D-BF3D-B02B6E7948AB}"/>
              </a:ext>
            </a:extLst>
          </p:cNvPr>
          <p:cNvPicPr>
            <a:picLocks noChangeAspect="1"/>
          </p:cNvPicPr>
          <p:nvPr/>
        </p:nvPicPr>
        <p:blipFill>
          <a:blip r:embed="rId2"/>
          <a:stretch>
            <a:fillRect/>
          </a:stretch>
        </p:blipFill>
        <p:spPr>
          <a:xfrm>
            <a:off x="12191" y="0"/>
            <a:ext cx="12179809" cy="6858000"/>
          </a:xfrm>
          <a:prstGeom prst="rect">
            <a:avLst/>
          </a:prstGeom>
        </p:spPr>
      </p:pic>
      <p:sp>
        <p:nvSpPr>
          <p:cNvPr id="3" name="TextBox 2">
            <a:extLst>
              <a:ext uri="{FF2B5EF4-FFF2-40B4-BE49-F238E27FC236}">
                <a16:creationId xmlns:a16="http://schemas.microsoft.com/office/drawing/2014/main" id="{60E8B8BC-0326-9900-45A3-9ED7BED978C7}"/>
              </a:ext>
            </a:extLst>
          </p:cNvPr>
          <p:cNvSpPr txBox="1"/>
          <p:nvPr/>
        </p:nvSpPr>
        <p:spPr>
          <a:xfrm>
            <a:off x="4226768" y="130629"/>
            <a:ext cx="6092889" cy="584775"/>
          </a:xfrm>
          <a:prstGeom prst="rect">
            <a:avLst/>
          </a:prstGeom>
          <a:noFill/>
        </p:spPr>
        <p:txBody>
          <a:bodyPr wrap="square" rtlCol="0">
            <a:spAutoFit/>
          </a:bodyPr>
          <a:lstStyle/>
          <a:p>
            <a:r>
              <a:rPr lang="en-US" sz="3200" u="sng" dirty="0">
                <a:solidFill>
                  <a:schemeClr val="bg1"/>
                </a:solidFill>
                <a:latin typeface="Berlin Sans FB Demi" panose="020E0802020502020306" pitchFamily="34" charset="0"/>
              </a:rPr>
              <a:t>CONCLUSION</a:t>
            </a:r>
            <a:endParaRPr lang="en-IN" sz="3200" u="sng" dirty="0">
              <a:solidFill>
                <a:schemeClr val="bg1"/>
              </a:solidFill>
              <a:latin typeface="Berlin Sans FB Demi" panose="020E0802020502020306" pitchFamily="34" charset="0"/>
            </a:endParaRPr>
          </a:p>
        </p:txBody>
      </p:sp>
      <p:sp>
        <p:nvSpPr>
          <p:cNvPr id="5" name="TextBox 4">
            <a:extLst>
              <a:ext uri="{FF2B5EF4-FFF2-40B4-BE49-F238E27FC236}">
                <a16:creationId xmlns:a16="http://schemas.microsoft.com/office/drawing/2014/main" id="{511308FB-A9B3-0BDD-FEC2-4449A1F8ECF4}"/>
              </a:ext>
            </a:extLst>
          </p:cNvPr>
          <p:cNvSpPr txBox="1"/>
          <p:nvPr/>
        </p:nvSpPr>
        <p:spPr>
          <a:xfrm>
            <a:off x="1565987" y="1091310"/>
            <a:ext cx="9060025" cy="5509200"/>
          </a:xfrm>
          <a:prstGeom prst="rect">
            <a:avLst/>
          </a:prstGeom>
          <a:noFill/>
        </p:spPr>
        <p:txBody>
          <a:bodyPr wrap="square">
            <a:spAutoFit/>
          </a:bodyPr>
          <a:lstStyle/>
          <a:p>
            <a:pPr algn="just"/>
            <a:r>
              <a:rPr lang="en-IN" sz="3200" b="1" dirty="0"/>
              <a:t>The CPU Scheduling Simulator effectively demonstrates how different scheduling algorithms impact process execution and system performance. By implementing algorithms like FCFS, Round Robin, SJN, SJF, and Priority Scheduling, the project provides a clear understanding of how CPU time is allocated based on various strategies. It helps users visualize key metrics such as waiting time, turnaround time, and completion time, thereby enhancing their understanding of CPU scheduling concepts.</a:t>
            </a:r>
          </a:p>
        </p:txBody>
      </p:sp>
    </p:spTree>
    <p:extLst>
      <p:ext uri="{BB962C8B-B14F-4D97-AF65-F5344CB8AC3E}">
        <p14:creationId xmlns:p14="http://schemas.microsoft.com/office/powerpoint/2010/main" val="4162522090"/>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TotalTime>
  <Words>635</Words>
  <Application>Microsoft Office PowerPoint</Application>
  <PresentationFormat>Widescreen</PresentationFormat>
  <Paragraphs>72</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Algerian</vt:lpstr>
      <vt:lpstr>Arial</vt:lpstr>
      <vt:lpstr>Berlin Sans FB Demi</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Rishav Kumar</dc:creator>
  <cp:lastModifiedBy>Arya ranjan</cp:lastModifiedBy>
  <cp:revision>1</cp:revision>
  <dcterms:created xsi:type="dcterms:W3CDTF">2025-04-23T20:27:36Z</dcterms:created>
  <dcterms:modified xsi:type="dcterms:W3CDTF">2025-05-18T19:50:39Z</dcterms:modified>
</cp:coreProperties>
</file>

<file path=docProps/thumbnail.jpeg>
</file>